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588" r:id="rId2"/>
    <p:sldId id="604" r:id="rId3"/>
    <p:sldId id="626" r:id="rId4"/>
    <p:sldId id="625" r:id="rId5"/>
    <p:sldId id="606" r:id="rId6"/>
    <p:sldId id="608" r:id="rId7"/>
    <p:sldId id="621" r:id="rId8"/>
    <p:sldId id="623" r:id="rId9"/>
    <p:sldId id="599" r:id="rId10"/>
    <p:sldId id="602" r:id="rId11"/>
    <p:sldId id="600" r:id="rId12"/>
    <p:sldId id="590" r:id="rId13"/>
    <p:sldId id="592" r:id="rId14"/>
    <p:sldId id="593" r:id="rId15"/>
    <p:sldId id="594" r:id="rId16"/>
    <p:sldId id="597" r:id="rId17"/>
    <p:sldId id="598" r:id="rId18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80FF"/>
    <a:srgbClr val="FEDB00"/>
    <a:srgbClr val="00205B"/>
    <a:srgbClr val="00B5E2"/>
    <a:srgbClr val="FE5000"/>
    <a:srgbClr val="C5B9AC"/>
    <a:srgbClr val="CB333B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8568" autoAdjust="0"/>
    <p:restoredTop sz="90299" autoAdjust="0"/>
  </p:normalViewPr>
  <p:slideViewPr>
    <p:cSldViewPr snapToGrid="0">
      <p:cViewPr varScale="1">
        <p:scale>
          <a:sx n="87" d="100"/>
          <a:sy n="87" d="100"/>
        </p:scale>
        <p:origin x="-1360" y="-11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266"/>
            <a:fld id="{A1F0CEA1-E696-42A4-B3CF-E6074414E57E}" type="slidenum">
              <a:rPr lang="de-DE" smtClean="0"/>
              <a:pPr defTabSz="1333266"/>
              <a:t>16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blipFill dpi="0" rotWithShape="0">
          <a:blip r:embed="rId2" cstate="print">
            <a:lum/>
          </a:blip>
          <a:srcRect/>
          <a:stretch>
            <a:fillRect t="-5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5904595"/>
            <a:ext cx="9906000" cy="9498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5011475" y="3012542"/>
            <a:ext cx="4894525" cy="1516912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3" name="Title 252"/>
          <p:cNvSpPr>
            <a:spLocks noGrp="1"/>
          </p:cNvSpPr>
          <p:nvPr>
            <p:ph type="title"/>
          </p:nvPr>
        </p:nvSpPr>
        <p:spPr>
          <a:xfrm>
            <a:off x="4834270" y="304799"/>
            <a:ext cx="5071731" cy="2693581"/>
          </a:xfrm>
        </p:spPr>
        <p:txBody>
          <a:bodyPr/>
          <a:lstStyle>
            <a:lvl1pPr>
              <a:defRPr lang="en-GB" sz="3200" b="1">
                <a:solidFill>
                  <a:srgbClr val="0020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9"/>
          <p:cNvSpPr>
            <a:spLocks noChangeArrowheads="1"/>
          </p:cNvSpPr>
          <p:nvPr userDrawn="1"/>
        </p:nvSpPr>
        <p:spPr bwMode="auto">
          <a:xfrm>
            <a:off x="9568117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3log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8847" y="6045898"/>
            <a:ext cx="5156790" cy="45106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22251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1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9568117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3log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359" y="6488452"/>
            <a:ext cx="2771553" cy="242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5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umetsat.int/" TargetMode="External"/><Relationship Id="rId4" Type="http://schemas.openxmlformats.org/officeDocument/2006/relationships/hyperlink" Target="http://eumetrai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metsat.int/website/home/Data/Training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5011475" y="2359325"/>
            <a:ext cx="4894525" cy="2838018"/>
          </a:xfrm>
        </p:spPr>
        <p:txBody>
          <a:bodyPr/>
          <a:lstStyle/>
          <a:p>
            <a:r>
              <a:rPr lang="en-US" dirty="0" smtClean="0"/>
              <a:t>Ewa Kwiatkowska on behalf of</a:t>
            </a:r>
          </a:p>
          <a:p>
            <a:r>
              <a:rPr lang="en-US" dirty="0" smtClean="0"/>
              <a:t>Vincent </a:t>
            </a:r>
            <a:r>
              <a:rPr lang="en-US" dirty="0" err="1" smtClean="0"/>
              <a:t>Gabaglio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Christine </a:t>
            </a:r>
            <a:r>
              <a:rPr lang="en-US" dirty="0" err="1" smtClean="0"/>
              <a:t>Träger</a:t>
            </a:r>
            <a:r>
              <a:rPr lang="en-US" dirty="0" smtClean="0"/>
              <a:t>-Chatterjee</a:t>
            </a:r>
          </a:p>
          <a:p>
            <a:r>
              <a:rPr lang="en-US" dirty="0" smtClean="0"/>
              <a:t>Sergio Muacho</a:t>
            </a:r>
          </a:p>
          <a:p>
            <a:r>
              <a:rPr lang="en-US" dirty="0" smtClean="0"/>
              <a:t>Mark Higgins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34270" y="914400"/>
            <a:ext cx="5071731" cy="1962150"/>
          </a:xfrm>
        </p:spPr>
        <p:txBody>
          <a:bodyPr/>
          <a:lstStyle/>
          <a:p>
            <a:r>
              <a:rPr lang="en-GB" sz="2800" dirty="0" smtClean="0"/>
              <a:t>EUMETSAT capacity building efforts</a:t>
            </a:r>
            <a:endParaRPr lang="en-GB" sz="28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153988" y="6492875"/>
            <a:ext cx="43513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IOCCG-21 committee meeting, 1 – 3</a:t>
            </a:r>
            <a:r>
              <a:rPr kumimoji="0" lang="en-GB" sz="1000" b="1" i="0" u="none" strike="noStrike" kern="1200" cap="none" spc="0" normalizeH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 March</a:t>
            </a:r>
            <a:r>
              <a:rPr kumimoji="0" lang="en-GB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8CA1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existing training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Types of training: classroom, online asynchronous, online synchronous (real-time)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All training in collaboration with partnering organizations and programs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Training information web site </a:t>
            </a:r>
            <a:r>
              <a:rPr lang="en-GB" sz="2000" u="sng" dirty="0" smtClean="0">
                <a:hlinkClick r:id="rId2"/>
              </a:rPr>
              <a:t>http://www.eumetsat.int/website/home/Data/Training/index.html</a:t>
            </a:r>
            <a:r>
              <a:rPr lang="en-GB" sz="20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Training web site </a:t>
            </a:r>
            <a:r>
              <a:rPr lang="en-US" sz="2000" dirty="0" smtClean="0">
                <a:hlinkClick r:id="rId3"/>
              </a:rPr>
              <a:t>http://training.eumetsat.int/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EUMeTrain</a:t>
            </a:r>
            <a:r>
              <a:rPr lang="en-US" sz="2800" dirty="0" smtClean="0"/>
              <a:t> </a:t>
            </a:r>
            <a:r>
              <a:rPr lang="en-US" sz="2000" dirty="0" smtClean="0">
                <a:hlinkClick r:id="rId4"/>
              </a:rPr>
              <a:t>http://eumetrain.org/</a:t>
            </a:r>
            <a:r>
              <a:rPr lang="en-US" sz="2000" dirty="0" smtClean="0"/>
              <a:t> </a:t>
            </a:r>
            <a:r>
              <a:rPr lang="en-US" sz="2800" dirty="0" smtClean="0"/>
              <a:t>mainly real-time courses </a:t>
            </a:r>
          </a:p>
          <a:p>
            <a:pPr>
              <a:spcBef>
                <a:spcPts val="1200"/>
              </a:spcBef>
            </a:pP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22251"/>
          </a:xfrm>
        </p:spPr>
        <p:txBody>
          <a:bodyPr/>
          <a:lstStyle/>
          <a:p>
            <a:r>
              <a:rPr lang="en-US" dirty="0" smtClean="0"/>
              <a:t>Major training activities – 2016 </a:t>
            </a:r>
            <a:r>
              <a:rPr lang="en-GB" dirty="0" smtClean="0"/>
              <a:t>Copernicus Marine Stream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Development of user training concept for Copernicus Marine Data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Workshop “Expert Exchange on EUMETSAT’s Copernicus Marine Data Stream”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Massive Open Online Course (MOOC) on the Copernicus Marine Stream</a:t>
            </a:r>
            <a:r>
              <a:rPr lang="en-GB" sz="2800" dirty="0" smtClean="0"/>
              <a:t> – 2016 main Copernicus communication/outreach activity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Trainee / Placement (e.g. U. Ghana)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Support to CMEMS training activities 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</p:txBody>
      </p:sp>
      <p:pic>
        <p:nvPicPr>
          <p:cNvPr id="4" name="Picture 3" descr="Draft_EUM_Cop_Marine_Traini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0325" y="4438651"/>
            <a:ext cx="3467100" cy="2324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671470" y="4189986"/>
            <a:ext cx="8364174" cy="1007349"/>
          </a:xfrm>
          <a:prstGeom prst="round2Diag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on Expert Exchange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400" b="1" dirty="0" smtClean="0"/>
              <a:t>Workshop Title: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“Expert Exchange on EUMETSAT’s Copernicus Marine Data Stream”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400" b="1" dirty="0" smtClean="0"/>
              <a:t>Date: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29 November – 30 December 2016  ??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400" b="1" dirty="0" smtClean="0"/>
              <a:t>Venue</a:t>
            </a:r>
            <a:r>
              <a:rPr lang="en-GB" sz="2400" dirty="0" smtClean="0"/>
              <a:t>: International Oceanographic Data and Information Exchange (IODE) Headquarters in Oostende, Belgium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7823" y="5482899"/>
            <a:ext cx="334706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r>
              <a:rPr lang="en-US" sz="1100" b="0" dirty="0" smtClean="0">
                <a:solidFill>
                  <a:schemeClr val="tx2"/>
                </a:solidFill>
              </a:rPr>
              <a:t>"International Oceanographic Data and Information Exchange" (IODE) is a programme of the Intergovernmental Oceanographic Commission (IOC) of UNESCO </a:t>
            </a:r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5" name="Picture 4" descr="iode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0" y="4455283"/>
            <a:ext cx="6096000" cy="546100"/>
          </a:xfrm>
          <a:prstGeom prst="rect">
            <a:avLst/>
          </a:prstGeom>
        </p:spPr>
      </p:pic>
      <p:pic>
        <p:nvPicPr>
          <p:cNvPr id="6" name="Picture 5" descr="unescoioc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74" y="4362586"/>
            <a:ext cx="1612900" cy="673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on Workshop Concept -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2000" lvl="1" indent="-252000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Promote the Copernicus Marine Data Stream (CMDS), focussing on the new services:	·  </a:t>
            </a:r>
            <a:r>
              <a:rPr lang="en-GB" sz="1800" dirty="0" smtClean="0"/>
              <a:t>Ocean Colour</a:t>
            </a:r>
          </a:p>
          <a:p>
            <a:pPr>
              <a:spcAft>
                <a:spcPts val="0"/>
              </a:spcAft>
              <a:buNone/>
            </a:pPr>
            <a:r>
              <a:rPr lang="en-US" sz="2400" dirty="0" smtClean="0"/>
              <a:t>					</a:t>
            </a:r>
            <a:r>
              <a:rPr lang="en-GB" sz="2400" dirty="0" smtClean="0"/>
              <a:t>·  </a:t>
            </a:r>
            <a:r>
              <a:rPr lang="en-GB" sz="1800" dirty="0" smtClean="0"/>
              <a:t>SST</a:t>
            </a:r>
          </a:p>
          <a:p>
            <a:pPr marL="252000" lvl="1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					</a:t>
            </a:r>
            <a:r>
              <a:rPr lang="en-GB" sz="2400" dirty="0" smtClean="0"/>
              <a:t>·  </a:t>
            </a:r>
            <a:r>
              <a:rPr lang="en-GB" sz="1800" dirty="0" smtClean="0"/>
              <a:t>Altimeter Products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Provide first hand information on the CMDS, chance to talk to product experts 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Identify / discuss potential applications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Identify potential users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</a:rPr>
              <a:t>Identify (different) training needs of the user groups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/>
              <a:t>Identify product requirements for further development</a:t>
            </a:r>
            <a:endParaRPr lang="en-GB" sz="2400" dirty="0" smtClean="0"/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Meet and exchange with other experts in the field, strengthen and widen personal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on Workshop Concept - </a:t>
            </a:r>
            <a:r>
              <a:rPr lang="en-GB" dirty="0" smtClean="0"/>
              <a:t>Target 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Expert Groups: IOCCG, GHRSST, OSTST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UNESCO’s IODE, especially members of their Ocean Teacher Project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Governmental Agencies in the field of Oceanography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Representatives of Research Institutes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Representatives of Mercator </a:t>
            </a:r>
            <a:r>
              <a:rPr lang="en-GB" sz="2800" dirty="0" err="1" smtClean="0"/>
              <a:t>Océan</a:t>
            </a:r>
            <a:r>
              <a:rPr lang="en-GB" sz="2800" dirty="0" smtClean="0"/>
              <a:t> (CMEMS)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SME’s providing services in relevant fields (aquaculture, …)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de-DE" sz="2800" dirty="0" smtClean="0"/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on Workshop Concept - </a:t>
            </a:r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97302"/>
            <a:ext cx="9447213" cy="5181784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GB" sz="1800" u="sng" dirty="0" smtClean="0"/>
              <a:t>Online Phase: </a:t>
            </a:r>
            <a:endParaRPr lang="en-GB" sz="1800" dirty="0" smtClean="0"/>
          </a:p>
          <a:p>
            <a:pPr lvl="1">
              <a:spcAft>
                <a:spcPts val="0"/>
              </a:spcAft>
            </a:pPr>
            <a:r>
              <a:rPr lang="en-GB" sz="1600" dirty="0" smtClean="0"/>
              <a:t>Provide information about the CMDS and its products prior to the workshop:</a:t>
            </a:r>
          </a:p>
          <a:p>
            <a:pPr lvl="2"/>
            <a:r>
              <a:rPr lang="en-GB" sz="1400" dirty="0" smtClean="0"/>
              <a:t>The geophysical variables provided including timeliness / temporal resolution and spatial resolution.</a:t>
            </a:r>
          </a:p>
          <a:p>
            <a:pPr lvl="2"/>
            <a:r>
              <a:rPr lang="en-GB" sz="1400" dirty="0" smtClean="0"/>
              <a:t>The basic principles of retrieval processes applied.</a:t>
            </a:r>
          </a:p>
          <a:p>
            <a:pPr lvl="2"/>
            <a:r>
              <a:rPr lang="en-GB" sz="1400" dirty="0" smtClean="0"/>
              <a:t>The accuracy of the products (Validation results).</a:t>
            </a:r>
          </a:p>
          <a:p>
            <a:pPr lvl="2"/>
            <a:r>
              <a:rPr lang="en-GB" sz="1400" dirty="0" smtClean="0"/>
              <a:t>How to access / receive the data.</a:t>
            </a:r>
          </a:p>
          <a:p>
            <a:pPr lvl="2"/>
            <a:r>
              <a:rPr lang="en-GB" sz="1400" dirty="0" smtClean="0"/>
              <a:t>Data format.</a:t>
            </a:r>
          </a:p>
          <a:p>
            <a:pPr lvl="2"/>
            <a:r>
              <a:rPr lang="en-GB" sz="1400" dirty="0" smtClean="0"/>
              <a:t>Examples of software tools available to handle the data format.</a:t>
            </a:r>
          </a:p>
          <a:p>
            <a:pPr lvl="2">
              <a:spcAft>
                <a:spcPts val="600"/>
              </a:spcAft>
            </a:pPr>
            <a:r>
              <a:rPr lang="en-GB" sz="1400" dirty="0" smtClean="0"/>
              <a:t>Examples of applications.</a:t>
            </a:r>
          </a:p>
          <a:p>
            <a:pPr lvl="0">
              <a:spcAft>
                <a:spcPts val="600"/>
              </a:spcAft>
            </a:pPr>
            <a:r>
              <a:rPr lang="en-GB" sz="1600" u="sng" dirty="0" smtClean="0"/>
              <a:t>Face-to-face phase</a:t>
            </a:r>
            <a:r>
              <a:rPr lang="en-GB" sz="1600" dirty="0" smtClean="0"/>
              <a:t> will be split into two sub-phases: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Introductory talks to briefly repeat the online phase.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Splinter groups on the various CMDS products: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Explore the CMDS data – hands-on practical exercises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Q&amp;A session with product experts (technical issues, retrieval, data handling …)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Moderated group discussions on </a:t>
            </a:r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first experiences with  / impressions of the data</a:t>
            </a:r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potential application areas &amp; potential target audiences </a:t>
            </a:r>
            <a:r>
              <a:rPr lang="en-GB" sz="1400" dirty="0" err="1" smtClean="0"/>
              <a:t>w.r.t</a:t>
            </a:r>
            <a:r>
              <a:rPr lang="en-GB" sz="1400" dirty="0" smtClean="0"/>
              <a:t>. training</a:t>
            </a:r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training needs of these audiences</a:t>
            </a:r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MOOC: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DE" sz="2800" dirty="0" smtClean="0"/>
              <a:t>MOOC: Massive Open Online Course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DE" sz="2800" dirty="0" smtClean="0"/>
              <a:t>Increase awareness of applications and importance of the impacts of Copernicus marine data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de-DE" sz="2800" dirty="0" smtClean="0"/>
              <a:t>Tell the taxpayer why Copernicus marine data and services are useful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de-DE" sz="2800" dirty="0" smtClean="0"/>
              <a:t>Joint </a:t>
            </a:r>
            <a:r>
              <a:rPr lang="de-DE" sz="2800" dirty="0" smtClean="0"/>
              <a:t>Outreach / Communication and Training activity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de-DE" sz="2800" dirty="0" smtClean="0"/>
              <a:t>CMEMS involvement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de-DE" sz="2800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de-DE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MOOC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Online course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Free and open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Material can be reused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Online: October 2016 (once L2 Sentinel-3 data are available)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Full ITT issued – open until 4 March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Content to be developed by service provider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GB" sz="2800" dirty="0" smtClean="0"/>
              <a:t>Input from remote sensing experts and ocean scientists (incl. CMEMS) will be needed</a:t>
            </a: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EUMETSAT capacity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7367616" cy="5865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Operational space agency with a mandate in meteorological, climate and environmental data services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Objective to support user community through user data services, user </a:t>
            </a:r>
            <a:r>
              <a:rPr lang="en-US" sz="2000" dirty="0" err="1" smtClean="0"/>
              <a:t>fora</a:t>
            </a:r>
            <a:r>
              <a:rPr lang="en-US" sz="2000" dirty="0" smtClean="0"/>
              <a:t>, help desk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Annual EUMETSAT user conferences (every 4 years organized together with AMS conferences)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Training activities</a:t>
            </a:r>
          </a:p>
          <a:p>
            <a:pPr>
              <a:spcBef>
                <a:spcPts val="1200"/>
              </a:spcBef>
            </a:pPr>
            <a:r>
              <a:rPr lang="en-GB" sz="2000" dirty="0" smtClean="0"/>
              <a:t>Ocean Colour activities within the Copernicus / EC framework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Copernicus Users Information Day, a</a:t>
            </a:r>
            <a:r>
              <a:rPr lang="en-US" sz="1600" dirty="0" err="1" smtClean="0"/>
              <a:t>ccess</a:t>
            </a:r>
            <a:r>
              <a:rPr lang="en-US" sz="1600" dirty="0" smtClean="0"/>
              <a:t> to Marine Data Stream from EUMETSAT, </a:t>
            </a:r>
            <a:r>
              <a:rPr lang="en-GB" sz="1600" dirty="0" smtClean="0"/>
              <a:t>Darmstadt, 11 Sep 2015</a:t>
            </a:r>
          </a:p>
          <a:p>
            <a:pPr lvl="1">
              <a:spcBef>
                <a:spcPts val="1200"/>
              </a:spcBef>
            </a:pPr>
            <a:r>
              <a:rPr lang="en-GB" sz="1600" dirty="0" smtClean="0"/>
              <a:t>Support to IOCS meetings</a:t>
            </a:r>
          </a:p>
          <a:p>
            <a:pPr>
              <a:spcBef>
                <a:spcPts val="1200"/>
              </a:spcBef>
            </a:pPr>
            <a:endParaRPr lang="en-GB" sz="2000" dirty="0" smtClean="0"/>
          </a:p>
        </p:txBody>
      </p:sp>
      <p:pic>
        <p:nvPicPr>
          <p:cNvPr id="4" name="Picture 3" descr="eumetsat_confer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954" y="853111"/>
            <a:ext cx="2432253" cy="2628197"/>
          </a:xfrm>
          <a:prstGeom prst="rect">
            <a:avLst/>
          </a:prstGeom>
        </p:spPr>
      </p:pic>
      <p:pic>
        <p:nvPicPr>
          <p:cNvPr id="5" name="Picture 4" descr="Copernicus Users Information Day - Programme and Agenda 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717" y="3636884"/>
            <a:ext cx="2245052" cy="3177320"/>
          </a:xfrm>
          <a:prstGeom prst="rect">
            <a:avLst/>
          </a:prstGeom>
        </p:spPr>
      </p:pic>
      <p:pic>
        <p:nvPicPr>
          <p:cNvPr id="6" name="Picture 5" descr="logo-iocs-2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259" y="5140794"/>
            <a:ext cx="6547554" cy="12098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capacity building: two selected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53529"/>
            <a:ext cx="9447213" cy="348978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Support to Africa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Training activities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9" name="Rectangle 19"/>
          <p:cNvSpPr>
            <a:spLocks noChangeArrowheads="1"/>
          </p:cNvSpPr>
          <p:nvPr/>
        </p:nvSpPr>
        <p:spPr bwMode="auto">
          <a:xfrm>
            <a:off x="0" y="2934102"/>
            <a:ext cx="9718675" cy="32146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5" name="Rectangle 18"/>
          <p:cNvSpPr>
            <a:spLocks noChangeArrowheads="1"/>
          </p:cNvSpPr>
          <p:nvPr/>
        </p:nvSpPr>
        <p:spPr bwMode="auto">
          <a:xfrm>
            <a:off x="128588" y="1122764"/>
            <a:ext cx="9718675" cy="10461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/>
              <a:t>EUMETSAT strategic support to Africa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75166" y="1170419"/>
            <a:ext cx="9546545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400" dirty="0"/>
              <a:t>EUMETSAT </a:t>
            </a:r>
            <a:r>
              <a:rPr lang="en-GB" sz="2400" dirty="0" smtClean="0"/>
              <a:t>Strategy in response to the </a:t>
            </a:r>
            <a:r>
              <a:rPr lang="en-US" sz="2400" dirty="0" smtClean="0"/>
              <a:t>WMO Strategic Plan</a:t>
            </a:r>
            <a:endParaRPr lang="en-GB" sz="2400" dirty="0" smtClean="0"/>
          </a:p>
          <a:p>
            <a:pPr marL="342900" indent="-342900" algn="ctr">
              <a:spcBef>
                <a:spcPct val="20000"/>
              </a:spcBef>
            </a:pPr>
            <a:r>
              <a:rPr lang="en-GB" sz="2400" dirty="0"/>
              <a:t>Long term commitment to cooperate with Africa</a:t>
            </a: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 rot="5400000">
            <a:off x="4421187" y="2202265"/>
            <a:ext cx="601663" cy="6588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2" name="Text Box 12"/>
          <p:cNvSpPr txBox="1">
            <a:spLocks noChangeArrowheads="1"/>
          </p:cNvSpPr>
          <p:nvPr/>
        </p:nvSpPr>
        <p:spPr bwMode="auto">
          <a:xfrm>
            <a:off x="354013" y="3667527"/>
            <a:ext cx="1574800" cy="235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Data Coverage</a:t>
            </a:r>
          </a:p>
          <a:p>
            <a:endParaRPr lang="en-GB" sz="1400">
              <a:solidFill>
                <a:srgbClr val="000000"/>
              </a:solidFill>
            </a:endParaRPr>
          </a:p>
          <a:p>
            <a:r>
              <a:rPr lang="en-GB" sz="1400">
                <a:solidFill>
                  <a:srgbClr val="000000"/>
                </a:solidFill>
              </a:rPr>
              <a:t>Free of charge data policy for African  users (official and research)</a:t>
            </a:r>
          </a:p>
          <a:p>
            <a:r>
              <a:rPr lang="en-GB" sz="1400">
                <a:solidFill>
                  <a:srgbClr val="000000"/>
                </a:solidFill>
              </a:rPr>
              <a:t>Long term - 2035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52973" name="Text Box 13"/>
          <p:cNvSpPr txBox="1">
            <a:spLocks noChangeArrowheads="1"/>
          </p:cNvSpPr>
          <p:nvPr/>
        </p:nvSpPr>
        <p:spPr bwMode="auto">
          <a:xfrm>
            <a:off x="2251075" y="3656414"/>
            <a:ext cx="1811338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Ensure access to the data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Data Dissemination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EUMETCast </a:t>
            </a:r>
            <a:r>
              <a:rPr lang="en-US" sz="1400" dirty="0" err="1">
                <a:solidFill>
                  <a:schemeClr val="tx1"/>
                </a:solidFill>
              </a:rPr>
              <a:t>GEONETCast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2974" name="Text Box 14"/>
          <p:cNvSpPr txBox="1">
            <a:spLocks noChangeArrowheads="1"/>
          </p:cNvSpPr>
          <p:nvPr/>
        </p:nvSpPr>
        <p:spPr bwMode="auto">
          <a:xfrm>
            <a:off x="4138613" y="3654827"/>
            <a:ext cx="1579562" cy="238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Develop capacities to use the data</a:t>
            </a:r>
          </a:p>
          <a:p>
            <a:endParaRPr lang="en-GB" sz="1400">
              <a:solidFill>
                <a:schemeClr val="tx1"/>
              </a:solidFill>
            </a:endParaRPr>
          </a:p>
          <a:p>
            <a:r>
              <a:rPr lang="en-GB" sz="1400">
                <a:solidFill>
                  <a:schemeClr val="tx1"/>
                </a:solidFill>
              </a:rPr>
              <a:t>Training</a:t>
            </a:r>
          </a:p>
          <a:p>
            <a:endParaRPr lang="en-US" sz="1400">
              <a:solidFill>
                <a:schemeClr val="tx1"/>
              </a:solidFill>
            </a:endParaRPr>
          </a:p>
          <a:p>
            <a:endParaRPr lang="en-US" sz="1200">
              <a:solidFill>
                <a:schemeClr val="tx1"/>
              </a:solidFill>
            </a:endParaRPr>
          </a:p>
          <a:p>
            <a:endParaRPr lang="en-US" sz="1200">
              <a:solidFill>
                <a:schemeClr val="tx1"/>
              </a:solidFill>
            </a:endParaRPr>
          </a:p>
          <a:p>
            <a:endParaRPr lang="en-GB" sz="1200">
              <a:solidFill>
                <a:schemeClr val="tx1"/>
              </a:solidFill>
            </a:endParaRPr>
          </a:p>
          <a:p>
            <a:endParaRPr lang="en-GB" sz="1200">
              <a:solidFill>
                <a:schemeClr val="tx1"/>
              </a:solidFill>
            </a:endParaRPr>
          </a:p>
          <a:p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5878513" y="3669114"/>
            <a:ext cx="15748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Ensure link with users</a:t>
            </a:r>
          </a:p>
          <a:p>
            <a:endParaRPr lang="en-GB" sz="1400">
              <a:solidFill>
                <a:schemeClr val="tx1"/>
              </a:solidFill>
            </a:endParaRPr>
          </a:p>
          <a:p>
            <a:endParaRPr lang="en-GB" sz="1400">
              <a:solidFill>
                <a:schemeClr val="tx1"/>
              </a:solidFill>
            </a:endParaRPr>
          </a:p>
          <a:p>
            <a:r>
              <a:rPr lang="en-GB" sz="1400">
                <a:solidFill>
                  <a:schemeClr val="tx1"/>
                </a:solidFill>
              </a:rPr>
              <a:t>Help Desk</a:t>
            </a:r>
          </a:p>
          <a:p>
            <a:r>
              <a:rPr lang="en-GB" sz="1400">
                <a:solidFill>
                  <a:schemeClr val="tx1"/>
                </a:solidFill>
              </a:rPr>
              <a:t>User Forum</a:t>
            </a:r>
          </a:p>
          <a:p>
            <a:endParaRPr lang="en-GB" sz="1400">
              <a:solidFill>
                <a:schemeClr val="tx1"/>
              </a:solidFill>
            </a:endParaRPr>
          </a:p>
          <a:p>
            <a:endParaRPr lang="en-GB" sz="1400">
              <a:solidFill>
                <a:schemeClr val="tx1"/>
              </a:solidFill>
            </a:endParaRPr>
          </a:p>
          <a:p>
            <a:r>
              <a:rPr lang="en-GB" sz="1400">
                <a:solidFill>
                  <a:schemeClr val="tx1"/>
                </a:solidFill>
              </a:rPr>
              <a:t/>
            </a:r>
            <a:br>
              <a:rPr lang="en-GB" sz="1400">
                <a:solidFill>
                  <a:schemeClr val="tx1"/>
                </a:solidFill>
              </a:rPr>
            </a:br>
            <a:endParaRPr lang="en-GB" sz="1200">
              <a:solidFill>
                <a:schemeClr val="tx1"/>
              </a:solidFill>
            </a:endParaRPr>
          </a:p>
          <a:p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52976" name="Text Box 16"/>
          <p:cNvSpPr txBox="1">
            <a:spLocks noChangeArrowheads="1"/>
          </p:cNvSpPr>
          <p:nvPr/>
        </p:nvSpPr>
        <p:spPr bwMode="auto">
          <a:xfrm>
            <a:off x="7778750" y="3582143"/>
            <a:ext cx="1789113" cy="2508379"/>
          </a:xfrm>
          <a:prstGeom prst="rect">
            <a:avLst/>
          </a:prstGeom>
          <a:noFill/>
          <a:ln w="9525">
            <a:solidFill>
              <a:srgbClr val="EE2D24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rgbClr val="EE2D24"/>
                </a:solidFill>
              </a:rPr>
              <a:t>Promote further exploitation of the </a:t>
            </a:r>
            <a:r>
              <a:rPr lang="en-GB" sz="1400" dirty="0" smtClean="0">
                <a:solidFill>
                  <a:srgbClr val="EE2D24"/>
                </a:solidFill>
              </a:rPr>
              <a:t>data </a:t>
            </a:r>
          </a:p>
          <a:p>
            <a:endParaRPr lang="en-GB" sz="1050" dirty="0">
              <a:solidFill>
                <a:srgbClr val="EE2D24"/>
              </a:solidFill>
            </a:endParaRPr>
          </a:p>
          <a:p>
            <a:r>
              <a:rPr lang="en-GB" sz="1400" dirty="0">
                <a:solidFill>
                  <a:srgbClr val="EE2D24"/>
                </a:solidFill>
              </a:rPr>
              <a:t>Cooperation with EU projects and  African partners</a:t>
            </a:r>
          </a:p>
          <a:p>
            <a:endParaRPr lang="en-GB" sz="1050" dirty="0">
              <a:solidFill>
                <a:srgbClr val="EE2D24"/>
              </a:solidFill>
            </a:endParaRPr>
          </a:p>
          <a:p>
            <a:r>
              <a:rPr lang="en-GB" sz="1400" dirty="0">
                <a:solidFill>
                  <a:srgbClr val="EE2D24"/>
                </a:solidFill>
              </a:rPr>
              <a:t>PUMA, AMESD, </a:t>
            </a:r>
            <a:r>
              <a:rPr lang="en-GB" sz="1400" dirty="0" smtClean="0">
                <a:solidFill>
                  <a:srgbClr val="EE2D24"/>
                </a:solidFill>
              </a:rPr>
              <a:t>MESA</a:t>
            </a:r>
          </a:p>
          <a:p>
            <a:endParaRPr lang="en-GB" sz="1200" dirty="0" smtClean="0">
              <a:solidFill>
                <a:srgbClr val="EE2D24"/>
              </a:solidFill>
            </a:endParaRPr>
          </a:p>
          <a:p>
            <a:endParaRPr lang="en-GB" sz="1200" dirty="0">
              <a:solidFill>
                <a:srgbClr val="EE2D24"/>
              </a:solidFill>
            </a:endParaRPr>
          </a:p>
        </p:txBody>
      </p:sp>
      <p:sp>
        <p:nvSpPr>
          <p:cNvPr id="552977" name="Text Box 17"/>
          <p:cNvSpPr txBox="1">
            <a:spLocks noChangeArrowheads="1"/>
          </p:cNvSpPr>
          <p:nvPr/>
        </p:nvSpPr>
        <p:spPr bwMode="auto">
          <a:xfrm>
            <a:off x="2646363" y="2988077"/>
            <a:ext cx="414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tx2"/>
                </a:solidFill>
              </a:rPr>
              <a:t>EUMETSAT Activities in Africa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4885" y="5693713"/>
            <a:ext cx="179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environment, food security, disaster, climate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388" eaLnBrk="1" hangingPunct="1"/>
            <a:r>
              <a:rPr lang="en-GB">
                <a:latin typeface="Arial" charset="0"/>
                <a:cs typeface="Arial" charset="0"/>
              </a:rPr>
              <a:t>EUMETSAT User Forum in Africa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0"/>
              </a:spcBef>
            </a:pPr>
            <a:r>
              <a:rPr lang="en-GB" sz="2000">
                <a:latin typeface="Arial" charset="0"/>
                <a:cs typeface="Arial" charset="0"/>
              </a:rPr>
              <a:t>Objective: 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GB" sz="2000">
                <a:latin typeface="Arial" charset="0"/>
                <a:cs typeface="Arial" charset="0"/>
              </a:rPr>
              <a:t>Provide information on the latest development at EUMETSAT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GB" sz="2000">
                <a:latin typeface="Arial" charset="0"/>
                <a:cs typeface="Arial" charset="0"/>
              </a:rPr>
              <a:t>Collect feedback from our African Users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endParaRPr lang="en-GB" sz="200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Niamey, Niger (1995)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Harare, Zimbabwe (1996)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Rabat, Morocco (1998)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Kampala, Uganda (2000)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Dakar, Senegal (2002)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Brazzaville, Congo (2004)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Maputo, Mozambique (2006)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Accra, Ghana (2008)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GB" sz="2000">
                <a:latin typeface="Arial" charset="0"/>
                <a:cs typeface="Arial" charset="0"/>
              </a:rPr>
              <a:t>Ouagadougou, Burkina Faso (2010)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Addis Ababa, Ethiopia (2012)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South Africa (2014): 8-12 September 2014: see ufa.eumetsat.int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en-GB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68" descr="D:\Documents and Settings\bruniquj\My Documents\AMESD\Management\Logos\AMESD logo_FINAL_27.01.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5389" y="2548741"/>
            <a:ext cx="151923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C:\Users\gabaglio\SIR folder\Local 2014\5 Project\MESA\logos\MESA logo final.tif"/>
          <p:cNvPicPr>
            <a:picLocks noChangeAspect="1" noChangeArrowheads="1"/>
          </p:cNvPicPr>
          <p:nvPr/>
        </p:nvPicPr>
        <p:blipFill>
          <a:blip r:embed="rId3"/>
          <a:srcRect l="6693" t="21098" r="8157" b="25043"/>
          <a:stretch>
            <a:fillRect/>
          </a:stretch>
        </p:blipFill>
        <p:spPr bwMode="auto">
          <a:xfrm>
            <a:off x="6846808" y="3816279"/>
            <a:ext cx="296386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US">
                <a:latin typeface="Arial" charset="0"/>
                <a:cs typeface="Arial" charset="0"/>
              </a:rPr>
              <a:t>EU-Africa projects 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203978"/>
            <a:ext cx="9148762" cy="5467881"/>
          </a:xfrm>
        </p:spPr>
        <p:txBody>
          <a:bodyPr>
            <a:normAutofit lnSpcReduction="10000"/>
          </a:bodyPr>
          <a:lstStyle/>
          <a:p>
            <a:pPr marL="250825" indent="-250825">
              <a:lnSpc>
                <a:spcPct val="80000"/>
              </a:lnSpc>
              <a:spcBef>
                <a:spcPct val="0"/>
              </a:spcBef>
            </a:pPr>
            <a:r>
              <a:rPr lang="en-US" sz="2300" dirty="0">
                <a:latin typeface="Arial" charset="0"/>
                <a:cs typeface="Arial" charset="0"/>
              </a:rPr>
              <a:t>PUMA – 2001-2006, 11M€ (8</a:t>
            </a:r>
            <a:r>
              <a:rPr lang="en-US" sz="2300" baseline="30000" dirty="0">
                <a:latin typeface="Arial" charset="0"/>
                <a:cs typeface="Arial" charset="0"/>
              </a:rPr>
              <a:t>th</a:t>
            </a:r>
            <a:r>
              <a:rPr lang="en-US" sz="2300" dirty="0">
                <a:latin typeface="Arial" charset="0"/>
                <a:cs typeface="Arial" charset="0"/>
              </a:rPr>
              <a:t> EDF), implemented by KMD</a:t>
            </a:r>
          </a:p>
          <a:p>
            <a:pPr marL="742950" lvl="2" indent="-342900">
              <a:lnSpc>
                <a:spcPct val="70000"/>
              </a:lnSpc>
            </a:pPr>
            <a:r>
              <a:rPr lang="en-GB" sz="2000" dirty="0">
                <a:latin typeface="Arial" charset="0"/>
                <a:cs typeface="Arial" charset="0"/>
              </a:rPr>
              <a:t>53 PUMA receiving station deployed </a:t>
            </a:r>
          </a:p>
          <a:p>
            <a:pPr marL="742950" lvl="2" indent="-342900">
              <a:lnSpc>
                <a:spcPct val="70000"/>
              </a:lnSpc>
            </a:pPr>
            <a:r>
              <a:rPr lang="en-GB" sz="2000" dirty="0">
                <a:latin typeface="Arial" charset="0"/>
                <a:cs typeface="Arial" charset="0"/>
              </a:rPr>
              <a:t>350 African technicians trained</a:t>
            </a:r>
          </a:p>
          <a:p>
            <a:pPr marL="742950" lvl="2" indent="-342900">
              <a:lnSpc>
                <a:spcPct val="70000"/>
              </a:lnSpc>
            </a:pPr>
            <a:r>
              <a:rPr lang="en-GB" sz="2000" dirty="0">
                <a:latin typeface="Arial" charset="0"/>
                <a:cs typeface="Arial" charset="0"/>
              </a:rPr>
              <a:t>6 Pilot Projects (Outlook activities) -&gt; AMESD</a:t>
            </a:r>
          </a:p>
          <a:p>
            <a:pPr marL="742950" lvl="2" indent="-342900">
              <a:lnSpc>
                <a:spcPct val="70000"/>
              </a:lnSpc>
            </a:pPr>
            <a:endParaRPr lang="en-US" sz="1800" dirty="0">
              <a:latin typeface="Arial" charset="0"/>
              <a:cs typeface="Arial" charset="0"/>
            </a:endParaRPr>
          </a:p>
          <a:p>
            <a:pPr marL="250825" lvl="1" indent="-250825">
              <a:lnSpc>
                <a:spcPct val="80000"/>
              </a:lnSpc>
              <a:spcBef>
                <a:spcPct val="0"/>
              </a:spcBef>
            </a:pPr>
            <a:r>
              <a:rPr lang="en-US" sz="2300" dirty="0">
                <a:latin typeface="Arial" charset="0"/>
                <a:cs typeface="Arial" charset="0"/>
              </a:rPr>
              <a:t>AMESD – 2007-2013, 21M€ (9th EDF), implemented by AUC</a:t>
            </a:r>
            <a:endParaRPr lang="en-GB" sz="2300" dirty="0">
              <a:latin typeface="Arial" charset="0"/>
              <a:cs typeface="Arial" charset="0"/>
            </a:endParaRPr>
          </a:p>
          <a:p>
            <a:pPr marL="742950" lvl="2" indent="-342900">
              <a:lnSpc>
                <a:spcPct val="70000"/>
              </a:lnSpc>
            </a:pPr>
            <a:r>
              <a:rPr lang="en-US" sz="2000" dirty="0">
                <a:latin typeface="Arial" charset="0"/>
                <a:cs typeface="Arial" charset="0"/>
              </a:rPr>
              <a:t>All PUMA stations maintained and upgraded</a:t>
            </a:r>
          </a:p>
          <a:p>
            <a:pPr marL="742950" lvl="2" indent="-342900">
              <a:lnSpc>
                <a:spcPct val="70000"/>
              </a:lnSpc>
            </a:pPr>
            <a:r>
              <a:rPr lang="en-US" sz="2000" dirty="0">
                <a:latin typeface="Arial" charset="0"/>
                <a:cs typeface="Arial" charset="0"/>
              </a:rPr>
              <a:t>Training (1000 experts trained)</a:t>
            </a:r>
          </a:p>
          <a:p>
            <a:pPr marL="742950" lvl="2" indent="-342900">
              <a:lnSpc>
                <a:spcPct val="70000"/>
              </a:lnSpc>
            </a:pPr>
            <a:r>
              <a:rPr lang="en-US" sz="2000" dirty="0">
                <a:latin typeface="Arial" charset="0"/>
                <a:cs typeface="Arial" charset="0"/>
              </a:rPr>
              <a:t>Environmental services</a:t>
            </a:r>
          </a:p>
          <a:p>
            <a:pPr marL="250825" indent="-250825">
              <a:lnSpc>
                <a:spcPct val="80000"/>
              </a:lnSpc>
              <a:spcBef>
                <a:spcPct val="0"/>
              </a:spcBef>
            </a:pPr>
            <a:endParaRPr lang="en-US" sz="2300" dirty="0">
              <a:latin typeface="Arial" charset="0"/>
              <a:cs typeface="Arial" charset="0"/>
            </a:endParaRPr>
          </a:p>
          <a:p>
            <a:pPr marL="250825" indent="-250825">
              <a:lnSpc>
                <a:spcPct val="80000"/>
              </a:lnSpc>
              <a:spcBef>
                <a:spcPct val="0"/>
              </a:spcBef>
            </a:pPr>
            <a:r>
              <a:rPr lang="en-US" sz="2300" dirty="0">
                <a:latin typeface="Arial" charset="0"/>
                <a:cs typeface="Arial" charset="0"/>
              </a:rPr>
              <a:t>MESA – 2013-2017, 37M€ (10</a:t>
            </a:r>
            <a:r>
              <a:rPr lang="en-US" sz="2300" baseline="30000" dirty="0">
                <a:latin typeface="Arial" charset="0"/>
                <a:cs typeface="Arial" charset="0"/>
              </a:rPr>
              <a:t>th</a:t>
            </a:r>
            <a:r>
              <a:rPr lang="en-US" sz="2300" dirty="0">
                <a:latin typeface="Arial" charset="0"/>
                <a:cs typeface="Arial" charset="0"/>
              </a:rPr>
              <a:t> EDF), implemented by AUC</a:t>
            </a:r>
          </a:p>
          <a:p>
            <a:pPr marL="742950" lvl="2" indent="-342900">
              <a:lnSpc>
                <a:spcPct val="70000"/>
              </a:lnSpc>
            </a:pPr>
            <a:r>
              <a:rPr lang="en-US" sz="2000" dirty="0">
                <a:latin typeface="Arial" charset="0"/>
                <a:cs typeface="Arial" charset="0"/>
              </a:rPr>
              <a:t>All PUMA station maintained and upgraded</a:t>
            </a:r>
          </a:p>
          <a:p>
            <a:pPr marL="742950" lvl="2" indent="-342900">
              <a:lnSpc>
                <a:spcPct val="70000"/>
              </a:lnSpc>
            </a:pPr>
            <a:r>
              <a:rPr lang="en-US" sz="2000" dirty="0">
                <a:latin typeface="Arial" charset="0"/>
                <a:cs typeface="Arial" charset="0"/>
              </a:rPr>
              <a:t>Training</a:t>
            </a:r>
          </a:p>
          <a:p>
            <a:pPr marL="742950" lvl="2" indent="-342900">
              <a:lnSpc>
                <a:spcPct val="70000"/>
              </a:lnSpc>
            </a:pPr>
            <a:r>
              <a:rPr lang="en-US" sz="2000" dirty="0">
                <a:latin typeface="Arial" charset="0"/>
                <a:cs typeface="Arial" charset="0"/>
              </a:rPr>
              <a:t>Environmental and Climate </a:t>
            </a:r>
            <a:r>
              <a:rPr lang="en-US" sz="2000" dirty="0" smtClean="0">
                <a:latin typeface="Arial" charset="0"/>
                <a:cs typeface="Arial" charset="0"/>
              </a:rPr>
              <a:t>services</a:t>
            </a:r>
            <a:endParaRPr lang="en-US" sz="1900" dirty="0" smtClean="0">
              <a:latin typeface="Arial" charset="0"/>
              <a:cs typeface="Arial" charset="0"/>
            </a:endParaRPr>
          </a:p>
          <a:p>
            <a:pPr marL="250825" lvl="1" indent="-250825">
              <a:lnSpc>
                <a:spcPct val="70000"/>
              </a:lnSpc>
              <a:buFont typeface="Arial" charset="0"/>
              <a:buNone/>
            </a:pPr>
            <a:endParaRPr lang="en-US" sz="2200" dirty="0">
              <a:latin typeface="Arial" charset="0"/>
              <a:cs typeface="Arial" charset="0"/>
            </a:endParaRPr>
          </a:p>
          <a:p>
            <a:pPr marL="250825" lvl="1" indent="-250825">
              <a:lnSpc>
                <a:spcPct val="70000"/>
              </a:lnSpc>
              <a:buFont typeface="Arial" charset="0"/>
              <a:buNone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EUMETSAT provides in-kind contribution, free of charge, to the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projects</a:t>
            </a:r>
          </a:p>
          <a:p>
            <a:pPr lvl="0">
              <a:spcBef>
                <a:spcPts val="1200"/>
              </a:spcBef>
            </a:pPr>
            <a:r>
              <a:rPr lang="en-GB" sz="2000" b="1" dirty="0" smtClean="0"/>
              <a:t>EUMETSAT intends to extend the African support with Ocean Colour within the Copernicus / EC framework</a:t>
            </a:r>
          </a:p>
          <a:p>
            <a:pPr lvl="0">
              <a:spcBef>
                <a:spcPts val="1200"/>
              </a:spcBef>
            </a:pPr>
            <a:r>
              <a:rPr lang="en-GB" sz="2000" dirty="0" smtClean="0"/>
              <a:t>Some early achievements are </a:t>
            </a:r>
            <a:r>
              <a:rPr lang="en-GB" sz="2000" dirty="0" err="1" smtClean="0"/>
              <a:t>DevCoCast</a:t>
            </a:r>
            <a:r>
              <a:rPr lang="en-GB" sz="2000" dirty="0" smtClean="0"/>
              <a:t> , </a:t>
            </a:r>
            <a:r>
              <a:rPr lang="en-GB" sz="2000" dirty="0" err="1" smtClean="0"/>
              <a:t>EAMNet</a:t>
            </a:r>
            <a:r>
              <a:rPr lang="en-GB" sz="2000" dirty="0" smtClean="0"/>
              <a:t> projects</a:t>
            </a:r>
            <a:endParaRPr lang="en-US" sz="2000" dirty="0" smtClean="0"/>
          </a:p>
        </p:txBody>
      </p:sp>
      <p:pic>
        <p:nvPicPr>
          <p:cNvPr id="44036" name="Picture 4" descr="Dark downward diagonal"/>
          <p:cNvPicPr>
            <a:picLocks noChangeAspect="1" noChangeArrowheads="1"/>
          </p:cNvPicPr>
          <p:nvPr/>
        </p:nvPicPr>
        <p:blipFill>
          <a:blip r:embed="rId4"/>
          <a:srcRect l="9171"/>
          <a:stretch>
            <a:fillRect/>
          </a:stretch>
        </p:blipFill>
        <p:spPr bwMode="auto">
          <a:xfrm>
            <a:off x="8532813" y="824656"/>
            <a:ext cx="1168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36242" y="1959603"/>
            <a:ext cx="236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1D7367"/>
                </a:solidFill>
              </a:rPr>
              <a:t>Preparation for the Use of </a:t>
            </a:r>
            <a:br>
              <a:rPr lang="en-US" dirty="0" smtClean="0">
                <a:solidFill>
                  <a:srgbClr val="1D7367"/>
                </a:solidFill>
              </a:rPr>
            </a:br>
            <a:r>
              <a:rPr lang="en-US" dirty="0" err="1" smtClean="0">
                <a:solidFill>
                  <a:srgbClr val="1D7367"/>
                </a:solidFill>
              </a:rPr>
              <a:t>Meteosat</a:t>
            </a:r>
            <a:r>
              <a:rPr lang="en-US" dirty="0" smtClean="0">
                <a:solidFill>
                  <a:srgbClr val="1D7367"/>
                </a:solidFill>
              </a:rPr>
              <a:t> Second Generation in Africa</a:t>
            </a:r>
            <a:endParaRPr lang="en-US" dirty="0">
              <a:solidFill>
                <a:srgbClr val="1D736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9150" y="3317337"/>
            <a:ext cx="244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rgbClr val="1D7367"/>
                </a:solidFill>
                <a:latin typeface="+mn-lt"/>
                <a:cs typeface="Arial" charset="0"/>
              </a:rPr>
              <a:t>African Monitoring of the Environment </a:t>
            </a:r>
            <a:br>
              <a:rPr lang="en-GB" dirty="0" smtClean="0">
                <a:solidFill>
                  <a:srgbClr val="1D7367"/>
                </a:solidFill>
                <a:latin typeface="+mn-lt"/>
                <a:cs typeface="Arial" charset="0"/>
              </a:rPr>
            </a:br>
            <a:r>
              <a:rPr lang="en-GB" dirty="0" smtClean="0">
                <a:solidFill>
                  <a:srgbClr val="1D7367"/>
                </a:solidFill>
                <a:latin typeface="+mn-lt"/>
                <a:cs typeface="Arial" charset="0"/>
              </a:rPr>
              <a:t>for Sustainable Development</a:t>
            </a:r>
            <a:endParaRPr lang="en-US" dirty="0">
              <a:solidFill>
                <a:srgbClr val="1D7367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DevCoCast</a:t>
            </a:r>
            <a:r>
              <a:rPr lang="en-GB" sz="2400" dirty="0"/>
              <a:t> – FP7 project</a:t>
            </a:r>
            <a:br>
              <a:rPr lang="en-GB" sz="2400" dirty="0"/>
            </a:br>
            <a:r>
              <a:rPr lang="en-GB" sz="1600" dirty="0" err="1"/>
              <a:t>GEONETCast</a:t>
            </a:r>
            <a:r>
              <a:rPr lang="en-GB" sz="1600" dirty="0"/>
              <a:t> applications for and by Developing Countries</a:t>
            </a:r>
            <a:r>
              <a:rPr lang="en-GB" dirty="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401763"/>
            <a:ext cx="9024937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Involving Developing Countries in the GEONETCast initiative and sets up a strong user and provider base. </a:t>
            </a:r>
          </a:p>
          <a:p>
            <a:pPr>
              <a:lnSpc>
                <a:spcPct val="80000"/>
              </a:lnSpc>
            </a:pPr>
            <a:endParaRPr lang="en-GB" sz="1800"/>
          </a:p>
          <a:p>
            <a:pPr>
              <a:lnSpc>
                <a:spcPct val="80000"/>
              </a:lnSpc>
            </a:pPr>
            <a:r>
              <a:rPr lang="en-GB" sz="1800"/>
              <a:t>The DevCoCast project will disseminate existing environmental added-value data (both in-situ and satellite) from various sources in Africa, South- and Central America, Asia and also Europe via GEONETCast to a broad range of end-users in Developing Countries. </a:t>
            </a:r>
          </a:p>
          <a:p>
            <a:pPr>
              <a:lnSpc>
                <a:spcPct val="80000"/>
              </a:lnSpc>
            </a:pPr>
            <a:endParaRPr lang="en-GB" sz="1800"/>
          </a:p>
          <a:p>
            <a:pPr>
              <a:lnSpc>
                <a:spcPct val="80000"/>
              </a:lnSpc>
            </a:pPr>
            <a:r>
              <a:rPr lang="en-GB" sz="1800"/>
              <a:t>Duration: 3 years</a:t>
            </a:r>
          </a:p>
          <a:p>
            <a:pPr>
              <a:lnSpc>
                <a:spcPct val="80000"/>
              </a:lnSpc>
            </a:pPr>
            <a:r>
              <a:rPr lang="en-GB" sz="1800"/>
              <a:t>Started: 1</a:t>
            </a:r>
            <a:r>
              <a:rPr lang="en-GB" sz="1800" baseline="30000"/>
              <a:t>st</a:t>
            </a:r>
            <a:r>
              <a:rPr lang="en-GB" sz="1800"/>
              <a:t> May 2008</a:t>
            </a:r>
          </a:p>
          <a:p>
            <a:pPr>
              <a:lnSpc>
                <a:spcPct val="80000"/>
              </a:lnSpc>
            </a:pPr>
            <a:endParaRPr lang="en-GB" sz="1800"/>
          </a:p>
          <a:p>
            <a:pPr>
              <a:lnSpc>
                <a:spcPct val="80000"/>
              </a:lnSpc>
            </a:pPr>
            <a:r>
              <a:rPr lang="en-GB" sz="1800"/>
              <a:t>Partners: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800"/>
              <a:t>5 from Africa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800"/>
              <a:t>7 from South America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1800"/>
              <a:t>8 from Europe </a:t>
            </a:r>
          </a:p>
        </p:txBody>
      </p:sp>
      <p:pic>
        <p:nvPicPr>
          <p:cNvPr id="3077" name="Picture 4" descr="FP7-coo-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0" y="69850"/>
            <a:ext cx="15763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8953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425825" y="3363913"/>
          <a:ext cx="6480175" cy="3494087"/>
        </p:xfrm>
        <a:graphic>
          <a:graphicData uri="http://schemas.openxmlformats.org/presentationml/2006/ole">
            <p:oleObj spid="_x0000_s53250" r:id="rId4" imgW="16371429" imgH="8828571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EAMNET</a:t>
            </a:r>
            <a:br>
              <a:rPr lang="en-GB" sz="2400"/>
            </a:br>
            <a:r>
              <a:rPr lang="en-GB" sz="2400"/>
              <a:t>Europe-Africa Marine Network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401763"/>
            <a:ext cx="4509398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/>
              <a:t>Objective:</a:t>
            </a:r>
            <a:br>
              <a:rPr lang="en-GB" sz="2000" dirty="0"/>
            </a:br>
            <a:r>
              <a:rPr lang="en-GB" sz="2000" dirty="0"/>
              <a:t>construct a network linking Earth Observation (EO) information providers, user networks and centres of excellence in Europe and Africa in the area of coastal and marine observations towards sustainable development in Africa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/>
              <a:t>Partners: 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GB" sz="2000" dirty="0"/>
              <a:t>4 from Africa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GB" sz="2000" dirty="0"/>
              <a:t>6 from Europe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/>
              <a:t>Products: 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GB" sz="2000" dirty="0"/>
              <a:t>SST and ocean colour products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000" dirty="0"/>
              <a:t>Duration: 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GB" sz="2000" dirty="0"/>
              <a:t>3 years, start end of 2009 </a:t>
            </a:r>
          </a:p>
        </p:txBody>
      </p:sp>
      <p:pic>
        <p:nvPicPr>
          <p:cNvPr id="32772" name="Picture 4" descr="FP7-coo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7775" y="69850"/>
            <a:ext cx="17573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frica_final_layer_new_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504950"/>
            <a:ext cx="3016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5488" y="3487738"/>
            <a:ext cx="283051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training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992188"/>
            <a:ext cx="7981949" cy="518178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Training team in support of Copernicus Marine Data activities</a:t>
            </a:r>
          </a:p>
          <a:p>
            <a:pPr>
              <a:spcBef>
                <a:spcPts val="1200"/>
              </a:spcBef>
              <a:buNone/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Mark Higgins – manager 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Christine </a:t>
            </a:r>
            <a:r>
              <a:rPr lang="en-US" sz="2800" dirty="0" err="1" smtClean="0"/>
              <a:t>Träger</a:t>
            </a:r>
            <a:r>
              <a:rPr lang="en-US" sz="2800" dirty="0" smtClean="0"/>
              <a:t>-Chatterjee – training officer for marine, oceanographic and climate applications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Sergio Muacho – ocean training and user support expert</a:t>
            </a:r>
          </a:p>
          <a:p>
            <a:pPr>
              <a:spcBef>
                <a:spcPts val="1200"/>
              </a:spcBef>
            </a:pPr>
            <a:endParaRPr lang="en-GB" sz="2800" dirty="0"/>
          </a:p>
        </p:txBody>
      </p:sp>
      <p:pic>
        <p:nvPicPr>
          <p:cNvPr id="4" name="Picture 2" descr="http://owebiis01.eumetsat.int/CGI/ad_userphoto.php?user=Trae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00" y="3182937"/>
            <a:ext cx="1028700" cy="1371600"/>
          </a:xfrm>
          <a:prstGeom prst="rect">
            <a:avLst/>
          </a:prstGeom>
          <a:noFill/>
        </p:spPr>
      </p:pic>
      <p:pic>
        <p:nvPicPr>
          <p:cNvPr id="2049" name="Picture 1" descr="http://owebiis01.eumetsat.int/CGI/ad_userphoto.php?user=Higgin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1914525"/>
            <a:ext cx="914400" cy="1371600"/>
          </a:xfrm>
          <a:prstGeom prst="rect">
            <a:avLst/>
          </a:prstGeom>
          <a:noFill/>
        </p:spPr>
      </p:pic>
      <p:pic>
        <p:nvPicPr>
          <p:cNvPr id="2051" name="Picture 3" descr="http://owebiis01.eumetsat.int/CGI/ad_userphoto.php?user=Muac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5" y="4725987"/>
            <a:ext cx="10287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nicus VWG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517</TotalTime>
  <Words>1298</Words>
  <Application>Microsoft Macintosh PowerPoint</Application>
  <PresentationFormat>A4 Paper (210x297 mm)</PresentationFormat>
  <Paragraphs>189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Copernicus VWG Template</vt:lpstr>
      <vt:lpstr>EUMETSAT capacity building efforts</vt:lpstr>
      <vt:lpstr>Summary of EUMETSAT capacity building</vt:lpstr>
      <vt:lpstr>EUMETSAT capacity building: two selected topics</vt:lpstr>
      <vt:lpstr>EUMETSAT strategic support to Africa</vt:lpstr>
      <vt:lpstr>EUMETSAT User Forum in Africa </vt:lpstr>
      <vt:lpstr>EU-Africa projects </vt:lpstr>
      <vt:lpstr>DevCoCast – FP7 project GEONETCast applications for and by Developing Countries </vt:lpstr>
      <vt:lpstr>EAMNET Europe-Africa Marine Network</vt:lpstr>
      <vt:lpstr>EUMETSAT training activities</vt:lpstr>
      <vt:lpstr>EUMETSAT existing training activities</vt:lpstr>
      <vt:lpstr>Major training activities – 2016 Copernicus Marine Stream</vt:lpstr>
      <vt:lpstr>Workshop on Expert Exchange </vt:lpstr>
      <vt:lpstr>Overview on Workshop Concept - Objectives</vt:lpstr>
      <vt:lpstr>Overview on Workshop Concept - Target Participants</vt:lpstr>
      <vt:lpstr>Overview on Workshop Concept - Setup</vt:lpstr>
      <vt:lpstr>MOOC: Objectives</vt:lpstr>
      <vt:lpstr>MOOC Parameters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Viewgraph Template (v1)</dc:title>
  <dc:creator>Christine Traeger</dc:creator>
  <cp:lastModifiedBy>Ewa Kwiatkowska</cp:lastModifiedBy>
  <cp:revision>71</cp:revision>
  <cp:lastPrinted>2006-03-06T14:11:17Z</cp:lastPrinted>
  <dcterms:created xsi:type="dcterms:W3CDTF">2016-03-01T06:56:12Z</dcterms:created>
  <dcterms:modified xsi:type="dcterms:W3CDTF">2016-03-01T07:07:04Z</dcterms:modified>
</cp:coreProperties>
</file>