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5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7" r:id="rId20"/>
    <p:sldId id="273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16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A066B-242F-0A49-8342-42568C0ABACD}" type="datetimeFigureOut">
              <a:rPr lang="en-US" smtClean="0"/>
              <a:t>3/3/16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8326B-8270-5346-9237-6144070E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6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Tengberg</a:t>
            </a:r>
            <a:r>
              <a:rPr lang="en-US" dirty="0" smtClean="0"/>
              <a:t>, A., J. </a:t>
            </a:r>
            <a:r>
              <a:rPr lang="en-US" dirty="0" err="1" smtClean="0"/>
              <a:t>Hovdenes</a:t>
            </a:r>
            <a:r>
              <a:rPr lang="en-US" dirty="0" smtClean="0"/>
              <a:t>, H.J. </a:t>
            </a:r>
            <a:r>
              <a:rPr lang="en-US" dirty="0" err="1" smtClean="0"/>
              <a:t>Andersson</a:t>
            </a:r>
            <a:r>
              <a:rPr lang="en-US" dirty="0" smtClean="0"/>
              <a:t>, O. </a:t>
            </a:r>
            <a:r>
              <a:rPr lang="en-US" dirty="0" err="1" smtClean="0"/>
              <a:t>Brocandel</a:t>
            </a:r>
            <a:r>
              <a:rPr lang="en-US" dirty="0" smtClean="0"/>
              <a:t>, R. Diaz, D. Hebert, T. </a:t>
            </a:r>
            <a:r>
              <a:rPr lang="en-US" dirty="0" err="1" smtClean="0"/>
              <a:t>Arnerich</a:t>
            </a:r>
            <a:r>
              <a:rPr lang="en-US" dirty="0" smtClean="0"/>
              <a:t>, C. Huber, A. </a:t>
            </a:r>
            <a:r>
              <a:rPr lang="en-US" dirty="0" err="1" smtClean="0"/>
              <a:t>Körtzinger</a:t>
            </a:r>
            <a:r>
              <a:rPr lang="en-US" dirty="0" smtClean="0"/>
              <a:t>, A. </a:t>
            </a:r>
            <a:r>
              <a:rPr lang="en-US" dirty="0" err="1" smtClean="0"/>
              <a:t>Khripounoff</a:t>
            </a:r>
            <a:r>
              <a:rPr lang="en-US" dirty="0" smtClean="0"/>
              <a:t>, and others. 2006. Evaluation of a lifetime-based </a:t>
            </a:r>
            <a:r>
              <a:rPr lang="en-US" dirty="0" err="1" smtClean="0"/>
              <a:t>optode</a:t>
            </a:r>
            <a:r>
              <a:rPr lang="en-US" dirty="0" smtClean="0"/>
              <a:t> to measure oxygen in aquatic systems. Limnology and Oceanography: Methods 4:7–17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Körtzinger</a:t>
            </a:r>
            <a:r>
              <a:rPr lang="en-US" dirty="0" smtClean="0"/>
              <a:t>, A., J. </a:t>
            </a:r>
            <a:r>
              <a:rPr lang="en-US" dirty="0" err="1" smtClean="0"/>
              <a:t>Schimanski</a:t>
            </a:r>
            <a:r>
              <a:rPr lang="en-US" dirty="0" smtClean="0"/>
              <a:t>, and U. Send. 2005. High quality oxygen measurements from profiling floats: A promising new technique. Journal of Atmospheric and Oceanic Technology 22:302–30</a:t>
            </a:r>
          </a:p>
          <a:p>
            <a:endParaRPr lang="en-US" dirty="0" smtClean="0"/>
          </a:p>
          <a:p>
            <a:r>
              <a:rPr lang="en-US" dirty="0" smtClean="0"/>
              <a:t>Riser, S.C., and K.S. Johnson. 2008. Net production of oxygen in the subtropical ocean. Nature 451:323–326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Johnson K.S.,</a:t>
            </a:r>
            <a:r>
              <a:rPr lang="en-US" baseline="0" dirty="0" smtClean="0"/>
              <a:t> Riser, S. C., Karl, D. M. 2010 Nitrate supply from deep to near-surface waters of the North Pacific subtropical gyre, Nature, doi:10.1038/nature/09170</a:t>
            </a:r>
          </a:p>
          <a:p>
            <a:endParaRPr lang="en-US" dirty="0" smtClean="0"/>
          </a:p>
          <a:p>
            <a:r>
              <a:rPr lang="en-US" dirty="0" smtClean="0"/>
              <a:t>Johnson, K.S., and L.J. </a:t>
            </a:r>
            <a:r>
              <a:rPr lang="en-US" dirty="0" err="1" smtClean="0"/>
              <a:t>Coletti</a:t>
            </a:r>
            <a:r>
              <a:rPr lang="en-US" dirty="0" smtClean="0"/>
              <a:t>. 2002. In situ ultraviolet </a:t>
            </a:r>
            <a:r>
              <a:rPr lang="en-US" dirty="0" err="1" smtClean="0"/>
              <a:t>spectrophotometry</a:t>
            </a:r>
            <a:r>
              <a:rPr lang="en-US" dirty="0" smtClean="0"/>
              <a:t> for high resolution and long term monitoring of nitrate, bromide and </a:t>
            </a:r>
            <a:r>
              <a:rPr lang="en-US" dirty="0" err="1" smtClean="0"/>
              <a:t>bisulfide</a:t>
            </a:r>
            <a:r>
              <a:rPr lang="en-US" dirty="0" smtClean="0"/>
              <a:t> in the ocean. Deep-Sea Research Part I 49:1,291–1,305</a:t>
            </a:r>
          </a:p>
          <a:p>
            <a:pPr marL="228600" indent="-228600">
              <a:buNone/>
            </a:pPr>
            <a:endParaRPr lang="en-US" baseline="0" dirty="0" smtClean="0"/>
          </a:p>
          <a:p>
            <a:pPr marL="228600" indent="-228600">
              <a:buNone/>
            </a:pPr>
            <a:r>
              <a:rPr lang="en-US" baseline="0" dirty="0" smtClean="0"/>
              <a:t>Boss, E., D. Swift, L. Taylor, P. </a:t>
            </a:r>
            <a:r>
              <a:rPr lang="en-US" baseline="0" dirty="0" err="1" smtClean="0"/>
              <a:t>Brickley</a:t>
            </a:r>
            <a:r>
              <a:rPr lang="en-US" baseline="0" dirty="0" smtClean="0"/>
              <a:t>, R. </a:t>
            </a:r>
            <a:r>
              <a:rPr lang="en-US" baseline="0" dirty="0" err="1" smtClean="0"/>
              <a:t>Zaneveld</a:t>
            </a:r>
            <a:r>
              <a:rPr lang="en-US" baseline="0" dirty="0" smtClean="0"/>
              <a:t>, S. Riser, M.J. Perry, and P.G. </a:t>
            </a:r>
            <a:r>
              <a:rPr lang="en-US" baseline="0" dirty="0" err="1" smtClean="0"/>
              <a:t>Strutton</a:t>
            </a:r>
            <a:r>
              <a:rPr lang="en-US" baseline="0" dirty="0" smtClean="0"/>
              <a:t>. 2008. Observations of pigment and particle distributions in the western North Atlantic from an autonomous float and ocean color satellite. Limnology and Oceanography 53:2,112–2,122</a:t>
            </a:r>
          </a:p>
          <a:p>
            <a:pPr marL="228600" indent="-228600">
              <a:buNone/>
            </a:pPr>
            <a:endParaRPr lang="en-US" baseline="0" dirty="0" smtClean="0"/>
          </a:p>
          <a:p>
            <a:pPr marL="228600" indent="-228600">
              <a:buNone/>
            </a:pPr>
            <a:r>
              <a:rPr lang="en-US" baseline="0" dirty="0" smtClean="0"/>
              <a:t>L. </a:t>
            </a:r>
            <a:r>
              <a:rPr lang="en-US" baseline="0" dirty="0" err="1" smtClean="0"/>
              <a:t>Whitmire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Letelier</a:t>
            </a:r>
            <a:r>
              <a:rPr lang="en-US" baseline="0" dirty="0" smtClean="0"/>
              <a:t> R. M., </a:t>
            </a:r>
            <a:r>
              <a:rPr lang="en-US" baseline="0" dirty="0" err="1" smtClean="0"/>
              <a:t>Villagrán</a:t>
            </a:r>
            <a:r>
              <a:rPr lang="en-US" baseline="0" dirty="0" smtClean="0"/>
              <a:t>, and </a:t>
            </a:r>
            <a:r>
              <a:rPr lang="en-US" baseline="0" dirty="0" err="1" smtClean="0"/>
              <a:t>Ulloa</a:t>
            </a:r>
            <a:r>
              <a:rPr lang="en-US" baseline="0" dirty="0" smtClean="0"/>
              <a:t>, O., 2009. Autonomous observations of </a:t>
            </a:r>
            <a:r>
              <a:rPr lang="en-US" i="1" baseline="0" dirty="0" smtClean="0"/>
              <a:t>in vivo </a:t>
            </a:r>
            <a:r>
              <a:rPr lang="en-US" i="0" baseline="0" dirty="0" smtClean="0"/>
              <a:t> fluorescence and particle backscattering in an oceanic oxygen minimum zone. Optics Express</a:t>
            </a:r>
          </a:p>
          <a:p>
            <a:pPr marL="228600" indent="-228600">
              <a:buNone/>
            </a:pPr>
            <a:endParaRPr lang="en-US" i="0" baseline="0" dirty="0" smtClean="0"/>
          </a:p>
          <a:p>
            <a:pPr marL="228600" indent="-228600">
              <a:buNone/>
            </a:pPr>
            <a:r>
              <a:rPr lang="en-US" i="0" baseline="0" dirty="0" smtClean="0"/>
              <a:t>E. Boss, and M. </a:t>
            </a:r>
            <a:r>
              <a:rPr lang="en-US" i="0" baseline="0" dirty="0" err="1" smtClean="0"/>
              <a:t>Behrenfeld</a:t>
            </a:r>
            <a:r>
              <a:rPr lang="en-US" i="0" baseline="0" dirty="0" smtClean="0"/>
              <a:t>. 2010. In situ evaluation of the initiation of the North Atlantic phytoplankton bloom.  </a:t>
            </a:r>
            <a:r>
              <a:rPr lang="en-US" i="0" baseline="0" dirty="0" err="1" smtClean="0"/>
              <a:t>Gephysical</a:t>
            </a:r>
            <a:r>
              <a:rPr lang="en-US" i="0" baseline="0" dirty="0" smtClean="0"/>
              <a:t> Research Letters, v. 37, DOI 10.1029/2010GL044174</a:t>
            </a:r>
            <a:endParaRPr lang="en-US" baseline="0" dirty="0" smtClean="0"/>
          </a:p>
          <a:p>
            <a:endParaRPr lang="en-US" dirty="0" smtClean="0"/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T. R. Martz, Connery, J.G., Johnson, K. S.  2010. Testing the Honeywell </a:t>
            </a:r>
            <a:r>
              <a:rPr lang="en-US" baseline="0" dirty="0" err="1" smtClean="0"/>
              <a:t>Durafet</a:t>
            </a:r>
            <a:r>
              <a:rPr lang="en-US" baseline="0" dirty="0" smtClean="0"/>
              <a:t> for seawater pH applications.  Limnology and Oceanography: Methods. DOI 10.4319/lom.2010.8.172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D0EE2-8564-4C06-8FD8-C76314C38EF1}" type="slidenum">
              <a:rPr lang="en-US" smtClean="0">
                <a:solidFill>
                  <a:prstClr val="black"/>
                </a:solidFill>
                <a:latin typeface="Gill Sans Light"/>
              </a:rPr>
              <a:pPr/>
              <a:t>12</a:t>
            </a:fld>
            <a:endParaRPr lang="en-US" dirty="0">
              <a:solidFill>
                <a:prstClr val="black"/>
              </a:solidFill>
              <a:latin typeface="Gill Sans Ligh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9956-9C9C-FE49-A470-A4884F12C1B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066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Decline of STC in July 2013 due to Sequestration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BD7A-4404-8F4D-8BB8-51128FDE9841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585C0-E80F-674E-B3E5-6E392FB84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95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BD7A-4404-8F4D-8BB8-51128FDE9841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585C0-E80F-674E-B3E5-6E392FB84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92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BD7A-4404-8F4D-8BB8-51128FDE9841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585C0-E80F-674E-B3E5-6E392FB84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81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50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396284" y="6447156"/>
            <a:ext cx="296873" cy="281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78787"/>
                </a:solidFill>
                <a:latin typeface="Gill Sans Light"/>
                <a:ea typeface="Gill Sans Light"/>
                <a:cs typeface="Gill Sans Light"/>
                <a:sym typeface="Lucida Grande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 lang="en-US" sz="3200" smtClean="0"/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200" dirty="0"/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685800" y="1844677"/>
            <a:ext cx="7772400" cy="2041525"/>
          </a:xfrm>
          <a:prstGeom prst="rect">
            <a:avLst/>
          </a:prstGeom>
        </p:spPr>
        <p:txBody>
          <a:bodyPr lIns="38096" tIns="38096" rIns="38096" bIns="38096"/>
          <a:lstStyle>
            <a:lvl1pPr indent="0">
              <a:defRPr>
                <a:latin typeface="Gill Sans Light"/>
              </a:defRPr>
            </a:lvl1pPr>
          </a:lstStyle>
          <a:p>
            <a:pPr lvl="0">
              <a:defRPr sz="1800"/>
            </a:pPr>
            <a:r>
              <a:rPr sz="4400" dirty="0"/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 lIns="38096" tIns="38096" rIns="38096" bIns="38096"/>
          <a:lstStyle>
            <a:lvl1pPr marL="0" indent="0" algn="ctr">
              <a:buClrTx/>
              <a:buSzTx/>
              <a:buFontTx/>
              <a:buNone/>
              <a:defRPr>
                <a:solidFill>
                  <a:srgbClr val="878787"/>
                </a:solidFill>
                <a:latin typeface="Gill Sans Light"/>
              </a:defRPr>
            </a:lvl1pPr>
            <a:lvl2pPr marL="0" indent="419059" algn="ctr">
              <a:buClrTx/>
              <a:buSzTx/>
              <a:buFontTx/>
              <a:buNone/>
              <a:defRPr>
                <a:solidFill>
                  <a:srgbClr val="878787"/>
                </a:solidFill>
                <a:latin typeface="Gill Sans Light"/>
              </a:defRPr>
            </a:lvl2pPr>
            <a:lvl3pPr marL="0" indent="876215" algn="ctr">
              <a:buClrTx/>
              <a:buSzTx/>
              <a:buFontTx/>
              <a:buNone/>
              <a:defRPr>
                <a:solidFill>
                  <a:srgbClr val="878787"/>
                </a:solidFill>
                <a:latin typeface="Gill Sans Light"/>
              </a:defRPr>
            </a:lvl3pPr>
            <a:lvl4pPr marL="0" indent="1333371" algn="ctr">
              <a:buClrTx/>
              <a:buSzTx/>
              <a:buFontTx/>
              <a:buNone/>
              <a:defRPr>
                <a:solidFill>
                  <a:srgbClr val="878787"/>
                </a:solidFill>
                <a:latin typeface="Gill Sans Light"/>
              </a:defRPr>
            </a:lvl4pPr>
            <a:lvl5pPr marL="0" indent="1790527" algn="ctr">
              <a:buClrTx/>
              <a:buSzTx/>
              <a:buFontTx/>
              <a:buNone/>
              <a:defRPr>
                <a:solidFill>
                  <a:srgbClr val="878787"/>
                </a:solidFill>
                <a:latin typeface="Gill Sans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87878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878787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878787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878787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878787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423591573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BD7A-4404-8F4D-8BB8-51128FDE9841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585C0-E80F-674E-B3E5-6E392FB84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4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BD7A-4404-8F4D-8BB8-51128FDE9841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585C0-E80F-674E-B3E5-6E392FB84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76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BD7A-4404-8F4D-8BB8-51128FDE9841}" type="datetimeFigureOut">
              <a:rPr lang="en-US" smtClean="0"/>
              <a:t>3/3/16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585C0-E80F-674E-B3E5-6E392FB84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9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BD7A-4404-8F4D-8BB8-51128FDE9841}" type="datetimeFigureOut">
              <a:rPr lang="en-US" smtClean="0"/>
              <a:t>3/3/16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585C0-E80F-674E-B3E5-6E392FB84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8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BD7A-4404-8F4D-8BB8-51128FDE9841}" type="datetimeFigureOut">
              <a:rPr lang="en-US" smtClean="0"/>
              <a:t>3/3/16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585C0-E80F-674E-B3E5-6E392FB84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9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BD7A-4404-8F4D-8BB8-51128FDE9841}" type="datetimeFigureOut">
              <a:rPr lang="en-US" smtClean="0"/>
              <a:t>3/3/16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585C0-E80F-674E-B3E5-6E392FB84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9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BD7A-4404-8F4D-8BB8-51128FDE9841}" type="datetimeFigureOut">
              <a:rPr lang="en-US" smtClean="0"/>
              <a:t>3/3/16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585C0-E80F-674E-B3E5-6E392FB84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40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BD7A-4404-8F4D-8BB8-51128FDE9841}" type="datetimeFigureOut">
              <a:rPr lang="en-US" smtClean="0"/>
              <a:t>3/3/16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585C0-E80F-674E-B3E5-6E392FB84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4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1BD7A-4404-8F4D-8BB8-51128FDE9841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585C0-E80F-674E-B3E5-6E392FB84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6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14.gif"/><Relationship Id="rId6" Type="http://schemas.openxmlformats.org/officeDocument/2006/relationships/image" Target="../media/image15.emf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emf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hyperlink" Target="mailto:johnson@mbari.or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0"/>
            <a:ext cx="6265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4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120316" y="32251"/>
            <a:ext cx="8915400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Argo transformed </a:t>
            </a:r>
            <a:r>
              <a:rPr lang="en-US" altLang="en-US" sz="2800" b="1" i="1" dirty="0">
                <a:solidFill>
                  <a:prstClr val="black"/>
                </a:solidFill>
                <a:latin typeface="Arial" charset="0"/>
                <a:cs typeface="Arial" charset="0"/>
              </a:rPr>
              <a:t>global-scale</a:t>
            </a:r>
            <a:r>
              <a:rPr lang="en-US" altLang="en-US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 oceanography into </a:t>
            </a:r>
            <a:r>
              <a:rPr lang="en-US" altLang="en-US" sz="2800" b="1" i="1" dirty="0">
                <a:solidFill>
                  <a:prstClr val="black"/>
                </a:solidFill>
                <a:latin typeface="Arial" charset="0"/>
                <a:cs typeface="Arial" charset="0"/>
              </a:rPr>
              <a:t>global</a:t>
            </a:r>
            <a:r>
              <a:rPr lang="en-US" altLang="en-US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 oceanography.</a:t>
            </a:r>
          </a:p>
        </p:txBody>
      </p:sp>
      <p:sp>
        <p:nvSpPr>
          <p:cNvPr id="7171" name="TextBox 12"/>
          <p:cNvSpPr txBox="1">
            <a:spLocks noChangeArrowheads="1"/>
          </p:cNvSpPr>
          <p:nvPr/>
        </p:nvSpPr>
        <p:spPr bwMode="auto">
          <a:xfrm>
            <a:off x="253206" y="6400803"/>
            <a:ext cx="3886200" cy="30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prstClr val="black"/>
                </a:solidFill>
                <a:latin typeface="Arial" charset="0"/>
                <a:cs typeface="Arial" charset="0"/>
              </a:rPr>
              <a:t>20</a:t>
            </a:r>
            <a:r>
              <a:rPr lang="en-US" altLang="en-US" sz="1400" b="1" baseline="30000" dirty="0">
                <a:solidFill>
                  <a:prstClr val="black"/>
                </a:solidFill>
                <a:latin typeface="Arial" charset="0"/>
                <a:cs typeface="Arial" charset="0"/>
              </a:rPr>
              <a:t>th</a:t>
            </a:r>
            <a:r>
              <a:rPr lang="en-US" altLang="en-US" sz="1400" b="1" dirty="0">
                <a:solidFill>
                  <a:prstClr val="black"/>
                </a:solidFill>
                <a:latin typeface="Arial" charset="0"/>
                <a:cs typeface="Arial" charset="0"/>
              </a:rPr>
              <a:t> Century: </a:t>
            </a:r>
            <a:r>
              <a:rPr lang="en-US" alt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500,000  T/S</a:t>
            </a:r>
            <a:r>
              <a:rPr lang="en-US" altLang="en-US" sz="1400" b="1" dirty="0">
                <a:solidFill>
                  <a:prstClr val="black"/>
                </a:solidFill>
                <a:latin typeface="Arial" charset="0"/>
                <a:cs typeface="Arial" charset="0"/>
              </a:rPr>
              <a:t> profiles &gt; 1000 m</a:t>
            </a:r>
          </a:p>
        </p:txBody>
      </p:sp>
      <p:sp>
        <p:nvSpPr>
          <p:cNvPr id="7172" name="TextBox 13"/>
          <p:cNvSpPr txBox="1">
            <a:spLocks noChangeArrowheads="1"/>
          </p:cNvSpPr>
          <p:nvPr/>
        </p:nvSpPr>
        <p:spPr bwMode="auto">
          <a:xfrm>
            <a:off x="19052" y="912274"/>
            <a:ext cx="4876800" cy="30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prstClr val="black"/>
                </a:solidFill>
                <a:latin typeface="Arial" charset="0"/>
                <a:cs typeface="Arial" charset="0"/>
              </a:rPr>
              <a:t>Argo: </a:t>
            </a:r>
            <a:r>
              <a:rPr lang="en-US" alt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1,000,000 T/S profiles milestone achieved in 2012.</a:t>
            </a:r>
          </a:p>
        </p:txBody>
      </p:sp>
      <p:pic>
        <p:nvPicPr>
          <p:cNvPr id="7173" name="Picture 2" descr="C:\Argo\Steric_height\S_Pac_Atlas\stations_august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 t="32222" r="13081" b="8888"/>
          <a:stretch>
            <a:fillRect/>
          </a:stretch>
        </p:blipFill>
        <p:spPr bwMode="auto">
          <a:xfrm>
            <a:off x="4572000" y="1447803"/>
            <a:ext cx="43561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6"/>
          <p:cNvSpPr txBox="1">
            <a:spLocks noChangeArrowheads="1"/>
          </p:cNvSpPr>
          <p:nvPr/>
        </p:nvSpPr>
        <p:spPr bwMode="auto">
          <a:xfrm>
            <a:off x="4618038" y="4038603"/>
            <a:ext cx="4068762" cy="30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prstClr val="black"/>
                </a:solidFill>
                <a:latin typeface="Arial" charset="0"/>
                <a:cs typeface="Arial" charset="0"/>
              </a:rPr>
              <a:t>5 years of August Argo T/S profiles (2008-2012).</a:t>
            </a:r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4572000" y="1143003"/>
            <a:ext cx="4114800" cy="30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All August T/S profiles  (&gt; 1000 m, 1951 - 2000).</a:t>
            </a:r>
          </a:p>
        </p:txBody>
      </p:sp>
      <p:sp>
        <p:nvSpPr>
          <p:cNvPr id="7176" name="TextBox 1"/>
          <p:cNvSpPr txBox="1">
            <a:spLocks noChangeArrowheads="1"/>
          </p:cNvSpPr>
          <p:nvPr/>
        </p:nvSpPr>
        <p:spPr bwMode="auto">
          <a:xfrm>
            <a:off x="4711700" y="4724400"/>
            <a:ext cx="4203700" cy="156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>
                <a:solidFill>
                  <a:prstClr val="black"/>
                </a:solidFill>
                <a:latin typeface="Arial" charset="0"/>
                <a:cs typeface="Arial" charset="0"/>
              </a:rPr>
              <a:t>The World Ocean Circulation Experiment was a global survey of 8,000 T/S profiles in 7 years (1991-1997).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6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>
                <a:solidFill>
                  <a:prstClr val="black"/>
                </a:solidFill>
                <a:latin typeface="Arial" charset="0"/>
                <a:cs typeface="Arial" charset="0"/>
              </a:rPr>
              <a:t>Argo is a global survey of 12,000 T/S profiles every month.</a:t>
            </a:r>
          </a:p>
        </p:txBody>
      </p:sp>
      <p:sp>
        <p:nvSpPr>
          <p:cNvPr id="7177" name="TextBox 11"/>
          <p:cNvSpPr txBox="1">
            <a:spLocks noChangeArrowheads="1"/>
          </p:cNvSpPr>
          <p:nvPr/>
        </p:nvSpPr>
        <p:spPr bwMode="auto">
          <a:xfrm>
            <a:off x="4895852" y="3052764"/>
            <a:ext cx="485949" cy="2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prstClr val="black"/>
                </a:solidFill>
                <a:cs typeface="Arial" charset="0"/>
              </a:rPr>
              <a:t>Argo</a:t>
            </a:r>
          </a:p>
        </p:txBody>
      </p:sp>
      <p:sp>
        <p:nvSpPr>
          <p:cNvPr id="7178" name="TextBox 12"/>
          <p:cNvSpPr txBox="1">
            <a:spLocks noChangeArrowheads="1"/>
          </p:cNvSpPr>
          <p:nvPr/>
        </p:nvSpPr>
        <p:spPr bwMode="auto">
          <a:xfrm>
            <a:off x="4618038" y="833441"/>
            <a:ext cx="3886200" cy="30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prstClr val="black"/>
                </a:solidFill>
                <a:latin typeface="Arial" charset="0"/>
                <a:cs typeface="Arial" charset="0"/>
              </a:rPr>
              <a:t>Argo Floats Do Not Mind Bad Weather</a:t>
            </a:r>
          </a:p>
        </p:txBody>
      </p:sp>
      <p:pic>
        <p:nvPicPr>
          <p:cNvPr id="7179" name="Picture 13" descr="Density_Fig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1" y="1296990"/>
            <a:ext cx="4046537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6400800"/>
            <a:ext cx="367030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Courtesy S. Piotrowicz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31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288" y="228600"/>
            <a:ext cx="8244840" cy="483208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800" dirty="0"/>
              <a:t>We can now do the same for biogeochemistry/ocean carbon cycling!  </a:t>
            </a:r>
          </a:p>
          <a:p>
            <a:endParaRPr lang="en-US" sz="2800" dirty="0"/>
          </a:p>
          <a:p>
            <a:pPr marL="457156" indent="-457156">
              <a:buFont typeface="Arial" panose="020B0604020202020204" pitchFamily="34" charset="0"/>
              <a:buChar char="•"/>
            </a:pPr>
            <a:r>
              <a:rPr lang="en-US" sz="2800" dirty="0"/>
              <a:t>Why observe carbon/oxygen/nitrate/</a:t>
            </a:r>
            <a:r>
              <a:rPr lang="en-US" sz="2800" dirty="0" err="1"/>
              <a:t>biooptics</a:t>
            </a:r>
            <a:r>
              <a:rPr lang="en-US" sz="2800" dirty="0"/>
              <a:t>?</a:t>
            </a:r>
          </a:p>
          <a:p>
            <a:pPr marL="457156" indent="-457156">
              <a:buFont typeface="Arial" panose="020B0604020202020204" pitchFamily="34" charset="0"/>
              <a:buChar char="•"/>
            </a:pPr>
            <a:r>
              <a:rPr lang="en-US" sz="2800" dirty="0"/>
              <a:t>Current status of system/sensors.</a:t>
            </a:r>
          </a:p>
          <a:p>
            <a:pPr marL="457156" indent="-457156">
              <a:buFont typeface="Arial" panose="020B0604020202020204" pitchFamily="34" charset="0"/>
              <a:buChar char="•"/>
            </a:pPr>
            <a:r>
              <a:rPr lang="en-US" sz="2800" dirty="0"/>
              <a:t>Basin-scale experiments and results.</a:t>
            </a:r>
          </a:p>
          <a:p>
            <a:pPr marL="914312" lvl="1" indent="-457156">
              <a:buFont typeface="Arial" panose="020B0604020202020204" pitchFamily="34" charset="0"/>
              <a:buChar char="•"/>
            </a:pPr>
            <a:r>
              <a:rPr lang="en-US" sz="2800" dirty="0"/>
              <a:t>SOCCOM – Southern Ocean Carbon and Climate Observations and Modeling</a:t>
            </a:r>
          </a:p>
          <a:p>
            <a:pPr marL="457156" indent="-457156">
              <a:buFont typeface="Arial" panose="020B0604020202020204" pitchFamily="34" charset="0"/>
              <a:buChar char="•"/>
            </a:pPr>
            <a:r>
              <a:rPr lang="en-US" sz="2800" dirty="0"/>
              <a:t>Linkage to satellite observations.</a:t>
            </a:r>
          </a:p>
          <a:p>
            <a:pPr marL="457156" indent="-457156">
              <a:buFont typeface="Arial" panose="020B0604020202020204" pitchFamily="34" charset="0"/>
              <a:buChar char="•"/>
            </a:pPr>
            <a:r>
              <a:rPr lang="en-US" sz="2800" dirty="0"/>
              <a:t>The path forward BGC Argo, a global biogeochemical Argo system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3334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2224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 paradigm shift in ocean observing:</a:t>
            </a:r>
            <a:br>
              <a:rPr lang="en-US" sz="3200" dirty="0"/>
            </a:br>
            <a:r>
              <a:rPr lang="en-US" sz="3200" dirty="0"/>
              <a:t>Autonomous biogeochemical </a:t>
            </a:r>
            <a:r>
              <a:rPr lang="en-US" sz="3200" dirty="0" smtClean="0"/>
              <a:t>sensors on profiling floats enable a widely distributed observing system.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371608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Field developing rapidly:</a:t>
            </a:r>
          </a:p>
          <a:p>
            <a:pPr lvl="1"/>
            <a:r>
              <a:rPr lang="en-US" sz="2400" dirty="0" err="1"/>
              <a:t>Körtzinger</a:t>
            </a:r>
            <a:r>
              <a:rPr lang="en-US" sz="2400" dirty="0"/>
              <a:t>, et al. (2005) – O</a:t>
            </a:r>
            <a:r>
              <a:rPr lang="en-US" sz="2400" baseline="-25000" dirty="0"/>
              <a:t>2</a:t>
            </a:r>
            <a:endParaRPr lang="en-US" sz="2400" dirty="0"/>
          </a:p>
          <a:p>
            <a:pPr lvl="1"/>
            <a:r>
              <a:rPr lang="en-US" sz="2400" dirty="0" err="1"/>
              <a:t>Tengberg</a:t>
            </a:r>
            <a:r>
              <a:rPr lang="en-US" sz="2400" dirty="0"/>
              <a:t> et al. (2006) – O</a:t>
            </a:r>
            <a:r>
              <a:rPr lang="en-US" sz="2400" baseline="-25000" dirty="0"/>
              <a:t>2</a:t>
            </a:r>
          </a:p>
          <a:p>
            <a:pPr lvl="1"/>
            <a:r>
              <a:rPr lang="en-US" sz="2400" dirty="0"/>
              <a:t>Bittig et al. (2015) – O</a:t>
            </a:r>
            <a:r>
              <a:rPr lang="en-US" sz="2400" baseline="-25000" dirty="0"/>
              <a:t>2</a:t>
            </a:r>
          </a:p>
          <a:p>
            <a:pPr lvl="1"/>
            <a:r>
              <a:rPr lang="en-US" sz="2400" dirty="0"/>
              <a:t>Johnson et al. (2015) – O</a:t>
            </a:r>
            <a:r>
              <a:rPr lang="en-US" sz="2400" baseline="-25000" dirty="0"/>
              <a:t>2</a:t>
            </a:r>
            <a:endParaRPr lang="en-US" sz="2400" dirty="0"/>
          </a:p>
          <a:p>
            <a:pPr lvl="1"/>
            <a:r>
              <a:rPr lang="en-US" sz="2400" dirty="0"/>
              <a:t>Johnson et al. (2010) – </a:t>
            </a:r>
            <a:r>
              <a:rPr lang="en-US" sz="2400" dirty="0" smtClean="0"/>
              <a:t>Optical nitrate</a:t>
            </a:r>
            <a:endParaRPr lang="en-US" sz="2400" dirty="0"/>
          </a:p>
          <a:p>
            <a:pPr lvl="1"/>
            <a:r>
              <a:rPr lang="en-US" sz="2400" dirty="0"/>
              <a:t>Johnson et al. (2013) – </a:t>
            </a:r>
            <a:r>
              <a:rPr lang="en-US" sz="2400" dirty="0" smtClean="0"/>
              <a:t>Optical nitrate</a:t>
            </a:r>
            <a:endParaRPr lang="en-US" sz="2400" dirty="0"/>
          </a:p>
          <a:p>
            <a:pPr lvl="1"/>
            <a:r>
              <a:rPr lang="en-US" sz="2400" dirty="0"/>
              <a:t>Martz et al. (2010) – </a:t>
            </a:r>
            <a:r>
              <a:rPr lang="en-US" sz="2400" dirty="0" err="1"/>
              <a:t>DuraFET</a:t>
            </a:r>
            <a:r>
              <a:rPr lang="en-US" sz="2400" dirty="0"/>
              <a:t> pH</a:t>
            </a:r>
          </a:p>
          <a:p>
            <a:pPr lvl="1"/>
            <a:r>
              <a:rPr lang="en-US" sz="2400" dirty="0"/>
              <a:t>Johnson et al. (2016) – Deep-Sea </a:t>
            </a:r>
            <a:r>
              <a:rPr lang="en-US" sz="2400" dirty="0" err="1"/>
              <a:t>DuraFET</a:t>
            </a:r>
            <a:r>
              <a:rPr lang="en-US" sz="2400" dirty="0"/>
              <a:t> pH</a:t>
            </a:r>
          </a:p>
          <a:p>
            <a:pPr lvl="1"/>
            <a:r>
              <a:rPr lang="en-US" sz="2400" dirty="0"/>
              <a:t>E. Boss et al. (2008 ) </a:t>
            </a:r>
            <a:r>
              <a:rPr lang="en-US" sz="2400" dirty="0" smtClean="0"/>
              <a:t>– </a:t>
            </a:r>
            <a:r>
              <a:rPr lang="en-US" sz="2400" dirty="0" err="1" smtClean="0"/>
              <a:t>Biooptics</a:t>
            </a:r>
            <a:r>
              <a:rPr lang="en-US" sz="2400" dirty="0" smtClean="0"/>
              <a:t> (chlorophyll &amp; particles)</a:t>
            </a:r>
            <a:endParaRPr lang="en-US" sz="2400" dirty="0"/>
          </a:p>
          <a:p>
            <a:pPr lvl="1"/>
            <a:r>
              <a:rPr lang="en-US" sz="2400" dirty="0" err="1"/>
              <a:t>Whitmire</a:t>
            </a:r>
            <a:r>
              <a:rPr lang="en-US" sz="2400" dirty="0"/>
              <a:t> et al. (2009 ) – </a:t>
            </a:r>
            <a:r>
              <a:rPr lang="en-US" sz="2400" dirty="0" err="1" smtClean="0"/>
              <a:t>Biooptics</a:t>
            </a:r>
            <a:r>
              <a:rPr lang="en-US" sz="2400" dirty="0" smtClean="0"/>
              <a:t> </a:t>
            </a:r>
            <a:endParaRPr lang="en-US" sz="2400" dirty="0"/>
          </a:p>
          <a:p>
            <a:pPr lvl="1"/>
            <a:r>
              <a:rPr lang="en-US" sz="2400" dirty="0"/>
              <a:t>Boss and Behrenfeld (2010) – </a:t>
            </a:r>
            <a:r>
              <a:rPr lang="en-US" sz="2400" dirty="0" err="1" smtClean="0"/>
              <a:t>Biooptics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1" y="1828808"/>
            <a:ext cx="82296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1" y="3352808"/>
            <a:ext cx="82296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1" y="4191008"/>
            <a:ext cx="82296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1" y="4953008"/>
            <a:ext cx="82296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1" y="6172208"/>
            <a:ext cx="82296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64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13</a:t>
            </a:fld>
            <a:endParaRPr lang="en-US"/>
          </a:p>
        </p:txBody>
      </p:sp>
      <p:sp>
        <p:nvSpPr>
          <p:cNvPr id="60" name="Espace réservé du contenu 8"/>
          <p:cNvSpPr txBox="1">
            <a:spLocks/>
          </p:cNvSpPr>
          <p:nvPr/>
        </p:nvSpPr>
        <p:spPr>
          <a:xfrm>
            <a:off x="25400" y="3713970"/>
            <a:ext cx="4621775" cy="3608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</a:rPr>
              <a:t>Benefits of a coupled approach:</a:t>
            </a:r>
          </a:p>
          <a:p>
            <a:pPr lvl="1">
              <a:buClr>
                <a:schemeClr val="tx1"/>
              </a:buClr>
              <a:buFont typeface="Wingdings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OC </a:t>
            </a:r>
            <a:r>
              <a:rPr lang="en-US" sz="2000" dirty="0">
                <a:solidFill>
                  <a:schemeClr val="tx1"/>
                </a:solidFill>
              </a:rPr>
              <a:t>s</a:t>
            </a:r>
            <a:r>
              <a:rPr lang="en-US" sz="2000" dirty="0" smtClean="0">
                <a:solidFill>
                  <a:schemeClr val="tx1"/>
                </a:solidFill>
              </a:rPr>
              <a:t>atellites “see” only the 1/5 of the euphotic layer =&gt; Profiling floats bring vertical dimension</a:t>
            </a:r>
          </a:p>
          <a:p>
            <a:pPr lvl="1">
              <a:buClr>
                <a:schemeClr val="tx1"/>
              </a:buClr>
              <a:buFont typeface="Wingdings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Profiling floats bring observations under cloud cover or no light conditions</a:t>
            </a:r>
          </a:p>
          <a:p>
            <a:pPr lvl="1">
              <a:buClr>
                <a:schemeClr val="tx1"/>
              </a:buClr>
              <a:buFont typeface="Wingdings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Remote sensing provides extrapolation to the global ocean</a:t>
            </a:r>
          </a:p>
          <a:p>
            <a:pPr lvl="1"/>
            <a:endParaRPr lang="en-US" sz="1800" dirty="0" smtClean="0"/>
          </a:p>
          <a:p>
            <a:pPr lvl="1"/>
            <a:endParaRPr lang="en-US" sz="20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80377" y="213436"/>
            <a:ext cx="8306423" cy="843011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Futura Bk BT"/>
                <a:ea typeface="+mn-ea"/>
                <a:cs typeface="+mn-cs"/>
              </a:rPr>
              <a:t>Synergetic Ocean Color remote sensing-profiling float approach</a:t>
            </a:r>
          </a:p>
        </p:txBody>
      </p:sp>
      <p:sp>
        <p:nvSpPr>
          <p:cNvPr id="61" name="Espace réservé du contenu 8"/>
          <p:cNvSpPr txBox="1">
            <a:spLocks/>
          </p:cNvSpPr>
          <p:nvPr/>
        </p:nvSpPr>
        <p:spPr>
          <a:xfrm>
            <a:off x="54596" y="1070399"/>
            <a:ext cx="4596375" cy="2663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charset="2"/>
              <a:buChar char="§"/>
            </a:pPr>
            <a:r>
              <a:rPr lang="en-US" sz="2000" b="1" dirty="0" smtClean="0">
                <a:solidFill>
                  <a:srgbClr val="000000"/>
                </a:solidFill>
              </a:rPr>
              <a:t>Floats </a:t>
            </a:r>
            <a:r>
              <a:rPr lang="en-US" sz="2000" b="1" dirty="0">
                <a:solidFill>
                  <a:srgbClr val="000000"/>
                </a:solidFill>
              </a:rPr>
              <a:t>and ocean color </a:t>
            </a:r>
            <a:r>
              <a:rPr lang="en-US" sz="2000" b="1" dirty="0" smtClean="0">
                <a:solidFill>
                  <a:srgbClr val="000000"/>
                </a:solidFill>
              </a:rPr>
              <a:t>share key biogeochemical variables (matchups &amp; validation):</a:t>
            </a:r>
          </a:p>
          <a:p>
            <a:pPr lvl="1">
              <a:buClrTx/>
              <a:buFont typeface="Wingdings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Chla</a:t>
            </a:r>
          </a:p>
          <a:p>
            <a:pPr lvl="1">
              <a:buClrTx/>
              <a:buFont typeface="Wingdings" charset="2"/>
              <a:buChar char="ü"/>
            </a:pPr>
            <a:r>
              <a:rPr lang="fr-FR" sz="2000" i="1" dirty="0" smtClean="0">
                <a:solidFill>
                  <a:srgbClr val="000000"/>
                </a:solidFill>
              </a:rPr>
              <a:t>b</a:t>
            </a:r>
            <a:r>
              <a:rPr lang="fr-FR" sz="2000" i="1" baseline="-25000" dirty="0" smtClean="0">
                <a:solidFill>
                  <a:srgbClr val="000000"/>
                </a:solidFill>
              </a:rPr>
              <a:t>bp</a:t>
            </a:r>
            <a:r>
              <a:rPr lang="en-US" sz="2000" dirty="0" smtClean="0">
                <a:solidFill>
                  <a:srgbClr val="000000"/>
                </a:solidFill>
              </a:rPr>
              <a:t> (POC)</a:t>
            </a:r>
          </a:p>
          <a:p>
            <a:pPr lvl="1">
              <a:buClrTx/>
              <a:buFont typeface="Wingdings" charset="2"/>
              <a:buChar char="ü"/>
            </a:pPr>
            <a:r>
              <a:rPr lang="en-US" sz="2000" dirty="0" err="1" smtClean="0">
                <a:solidFill>
                  <a:srgbClr val="000000"/>
                </a:solidFill>
              </a:rPr>
              <a:t>Kd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>
              <a:buClrTx/>
              <a:buFont typeface="Wingdings" charset="2"/>
              <a:buChar char="ü"/>
            </a:pPr>
            <a:r>
              <a:rPr lang="en-US" sz="2000" dirty="0" smtClean="0">
                <a:solidFill>
                  <a:srgbClr val="000000"/>
                </a:solidFill>
              </a:rPr>
              <a:t>CDOM</a:t>
            </a: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4851963" y="2664996"/>
            <a:ext cx="379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1">
                <a:solidFill>
                  <a:srgbClr val="FF0000"/>
                </a:solidFill>
                <a:latin typeface="Calibri" charset="0"/>
              </a:rPr>
              <a:t>(y)</a:t>
            </a:r>
          </a:p>
        </p:txBody>
      </p:sp>
      <p:pic>
        <p:nvPicPr>
          <p:cNvPr id="59" name="Picture 7" descr="BIO_Ar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2775" y="1364834"/>
            <a:ext cx="3675063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Text Box 8"/>
          <p:cNvSpPr txBox="1">
            <a:spLocks noChangeArrowheads="1"/>
          </p:cNvSpPr>
          <p:nvPr/>
        </p:nvSpPr>
        <p:spPr bwMode="auto">
          <a:xfrm>
            <a:off x="4985313" y="4670009"/>
            <a:ext cx="34644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400" i="1" dirty="0" smtClean="0">
                <a:solidFill>
                  <a:srgbClr val="595959"/>
                </a:solidFill>
                <a:latin typeface="Calibri" charset="0"/>
              </a:rPr>
              <a:t>Bio-</a:t>
            </a:r>
            <a:r>
              <a:rPr lang="fr-FR" sz="1400" i="1" dirty="0" err="1" smtClean="0">
                <a:solidFill>
                  <a:srgbClr val="595959"/>
                </a:solidFill>
                <a:latin typeface="Calibri" charset="0"/>
              </a:rPr>
              <a:t>Argo</a:t>
            </a:r>
            <a:r>
              <a:rPr lang="fr-FR" sz="1400" i="1" dirty="0" smtClean="0">
                <a:solidFill>
                  <a:srgbClr val="595959"/>
                </a:solidFill>
                <a:latin typeface="Calibri" charset="0"/>
              </a:rPr>
              <a:t> </a:t>
            </a:r>
            <a:r>
              <a:rPr lang="fr-FR" sz="1400" i="1" dirty="0" err="1" smtClean="0">
                <a:solidFill>
                  <a:srgbClr val="595959"/>
                </a:solidFill>
                <a:latin typeface="Calibri" charset="0"/>
              </a:rPr>
              <a:t>profiling</a:t>
            </a:r>
            <a:r>
              <a:rPr lang="fr-FR" sz="1400" i="1" dirty="0" smtClean="0">
                <a:solidFill>
                  <a:srgbClr val="595959"/>
                </a:solidFill>
                <a:latin typeface="Calibri" charset="0"/>
              </a:rPr>
              <a:t> </a:t>
            </a:r>
            <a:r>
              <a:rPr lang="fr-FR" sz="1400" i="1" dirty="0" err="1" smtClean="0">
                <a:solidFill>
                  <a:srgbClr val="595959"/>
                </a:solidFill>
                <a:latin typeface="Calibri" charset="0"/>
              </a:rPr>
              <a:t>float</a:t>
            </a:r>
            <a:r>
              <a:rPr lang="fr-FR" sz="1400" i="1" dirty="0" smtClean="0">
                <a:solidFill>
                  <a:srgbClr val="595959"/>
                </a:solidFill>
                <a:latin typeface="Calibri" charset="0"/>
              </a:rPr>
              <a:t>: Vertical dimension</a:t>
            </a:r>
            <a:endParaRPr lang="fr-FR" sz="1400" i="1" dirty="0">
              <a:solidFill>
                <a:srgbClr val="595959"/>
              </a:solidFill>
              <a:latin typeface="Calibri" charset="0"/>
            </a:endParaRPr>
          </a:p>
        </p:txBody>
      </p:sp>
      <p:pic>
        <p:nvPicPr>
          <p:cNvPr id="63" name="Picture 9" descr="NAT_IB_B03_6900678_3D_OP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513" y="3249196"/>
            <a:ext cx="3276600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Line 10"/>
          <p:cNvSpPr>
            <a:spLocks noChangeShapeType="1"/>
          </p:cNvSpPr>
          <p:nvPr/>
        </p:nvSpPr>
        <p:spPr bwMode="auto">
          <a:xfrm>
            <a:off x="5010713" y="3323809"/>
            <a:ext cx="1587" cy="6397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Text Box 11"/>
          <p:cNvSpPr txBox="1">
            <a:spLocks noChangeArrowheads="1"/>
          </p:cNvSpPr>
          <p:nvPr/>
        </p:nvSpPr>
        <p:spPr bwMode="auto">
          <a:xfrm>
            <a:off x="4621775" y="3711159"/>
            <a:ext cx="366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1">
                <a:solidFill>
                  <a:srgbClr val="FF0000"/>
                </a:solidFill>
                <a:latin typeface="Calibri" charset="0"/>
              </a:rPr>
              <a:t>(z)</a:t>
            </a:r>
          </a:p>
        </p:txBody>
      </p:sp>
      <p:sp>
        <p:nvSpPr>
          <p:cNvPr id="66" name="Line 12"/>
          <p:cNvSpPr>
            <a:spLocks noChangeShapeType="1"/>
          </p:cNvSpPr>
          <p:nvPr/>
        </p:nvSpPr>
        <p:spPr bwMode="auto">
          <a:xfrm>
            <a:off x="4964675" y="3190459"/>
            <a:ext cx="6397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Text Box 13"/>
          <p:cNvSpPr txBox="1">
            <a:spLocks noChangeArrowheads="1"/>
          </p:cNvSpPr>
          <p:nvPr/>
        </p:nvSpPr>
        <p:spPr bwMode="auto">
          <a:xfrm>
            <a:off x="4647175" y="2995196"/>
            <a:ext cx="376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1">
                <a:solidFill>
                  <a:srgbClr val="FF0000"/>
                </a:solidFill>
                <a:latin typeface="Calibri" charset="0"/>
              </a:rPr>
              <a:t>(x)</a:t>
            </a:r>
          </a:p>
        </p:txBody>
      </p:sp>
      <p:sp>
        <p:nvSpPr>
          <p:cNvPr id="68" name="Line 14"/>
          <p:cNvSpPr>
            <a:spLocks noChangeShapeType="1"/>
          </p:cNvSpPr>
          <p:nvPr/>
        </p:nvSpPr>
        <p:spPr bwMode="auto">
          <a:xfrm flipV="1">
            <a:off x="4977375" y="2728496"/>
            <a:ext cx="3810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9" name="Picture 16" descr="Flotteu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175" y="3468271"/>
            <a:ext cx="131763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6590275" y="1693446"/>
            <a:ext cx="2209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400" i="1" dirty="0" smtClean="0">
                <a:solidFill>
                  <a:srgbClr val="595959"/>
                </a:solidFill>
                <a:latin typeface="Calibri" charset="0"/>
              </a:rPr>
              <a:t>Satellite: Global </a:t>
            </a:r>
            <a:r>
              <a:rPr lang="fr-FR" sz="1400" i="1" dirty="0" err="1" smtClean="0">
                <a:solidFill>
                  <a:srgbClr val="595959"/>
                </a:solidFill>
                <a:latin typeface="Calibri" charset="0"/>
              </a:rPr>
              <a:t>scale</a:t>
            </a:r>
            <a:endParaRPr lang="fr-FR" sz="1400" i="1" dirty="0">
              <a:solidFill>
                <a:srgbClr val="595959"/>
              </a:solidFill>
              <a:latin typeface="Calibri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801709" y="5139267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595959"/>
                </a:solidFill>
                <a:sym typeface="Wingdings"/>
              </a:rPr>
              <a:t> </a:t>
            </a:r>
            <a:r>
              <a:rPr lang="fr-FR" b="1" dirty="0" smtClean="0">
                <a:solidFill>
                  <a:srgbClr val="595959"/>
                </a:solidFill>
              </a:rPr>
              <a:t>3D/4D OCEAN BIOGEOCHEMISTRY</a:t>
            </a:r>
            <a:endParaRPr lang="fr-FR" b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65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25" y="1096983"/>
            <a:ext cx="865055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1" y="76202"/>
            <a:ext cx="8077200" cy="95409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800" dirty="0"/>
              <a:t>Biogeochemical (BGC) Argo has grown to a global reach, but so far has no formal structure.</a:t>
            </a:r>
          </a:p>
        </p:txBody>
      </p:sp>
    </p:spTree>
    <p:extLst>
      <p:ext uri="{BB962C8B-B14F-4D97-AF65-F5344CB8AC3E}">
        <p14:creationId xmlns:p14="http://schemas.microsoft.com/office/powerpoint/2010/main" val="2906342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ap_logo_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95800"/>
            <a:ext cx="2209800" cy="2209800"/>
          </a:xfrm>
          <a:prstGeom prst="rect">
            <a:avLst/>
          </a:prstGeom>
        </p:spPr>
      </p:pic>
      <p:sp>
        <p:nvSpPr>
          <p:cNvPr id="28" name="Shape 28"/>
          <p:cNvSpPr/>
          <p:nvPr/>
        </p:nvSpPr>
        <p:spPr>
          <a:xfrm>
            <a:off x="-1" y="0"/>
            <a:ext cx="9144002" cy="6858000"/>
          </a:xfrm>
          <a:prstGeom prst="rect">
            <a:avLst/>
          </a:prstGeom>
          <a:solidFill>
            <a:srgbClr val="009BD2"/>
          </a:solidFill>
          <a:ln w="25400">
            <a:solidFill>
              <a:srgbClr val="395E89"/>
            </a:solidFill>
            <a:round/>
          </a:ln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>
                <a:latin typeface="Gill Sans"/>
                <a:ea typeface="Gill Sans"/>
                <a:cs typeface="Gill Sans"/>
                <a:sym typeface="Gill Sans"/>
              </a:defRPr>
            </a:pPr>
            <a:endParaRPr sz="3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9" name="pasted-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895600" y="533349"/>
            <a:ext cx="3437106" cy="419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noaa_whit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50765" y="5562600"/>
            <a:ext cx="1066800" cy="1066800"/>
          </a:xfrm>
          <a:prstGeom prst="rect">
            <a:avLst/>
          </a:prstGeom>
        </p:spPr>
      </p:pic>
      <p:sp>
        <p:nvSpPr>
          <p:cNvPr id="6158" name="AutoShape 14" descr="Image result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2" name="Picture 1" descr="nsf1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66" y="5562600"/>
            <a:ext cx="1066800" cy="1066800"/>
          </a:xfrm>
          <a:prstGeom prst="rect">
            <a:avLst/>
          </a:prstGeom>
        </p:spPr>
      </p:pic>
      <p:pic>
        <p:nvPicPr>
          <p:cNvPr id="5" name="Picture 4" descr="usap_logo_h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65" y="5562600"/>
            <a:ext cx="1066800" cy="1066800"/>
          </a:xfrm>
          <a:prstGeom prst="rect">
            <a:avLst/>
          </a:prstGeom>
        </p:spPr>
      </p:pic>
      <p:pic>
        <p:nvPicPr>
          <p:cNvPr id="10" name="Picture 9" descr="NASA3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68" y="5638802"/>
            <a:ext cx="1045235" cy="84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212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8" y="3123021"/>
            <a:ext cx="3031973" cy="303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3" y="164870"/>
            <a:ext cx="4117145" cy="224676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Arial"/>
                <a:sym typeface="Arial"/>
                <a:rtl val="0"/>
              </a:rPr>
              <a:t>200 profiling floats over 6 years with pH, NO</a:t>
            </a:r>
            <a:r>
              <a:rPr lang="en-US" sz="2800" baseline="-25000" dirty="0">
                <a:solidFill>
                  <a:prstClr val="black"/>
                </a:solidFill>
                <a:cs typeface="Arial"/>
                <a:sym typeface="Arial"/>
                <a:rtl val="0"/>
              </a:rPr>
              <a:t>3</a:t>
            </a:r>
            <a:r>
              <a:rPr lang="en-US" sz="2800" baseline="30000" dirty="0">
                <a:solidFill>
                  <a:prstClr val="black"/>
                </a:solidFill>
                <a:cs typeface="Arial"/>
                <a:sym typeface="Arial"/>
                <a:rtl val="0"/>
              </a:rPr>
              <a:t>-</a:t>
            </a:r>
            <a:r>
              <a:rPr lang="en-US" sz="2800" dirty="0">
                <a:solidFill>
                  <a:prstClr val="black"/>
                </a:solidFill>
                <a:cs typeface="Arial"/>
                <a:sym typeface="Arial"/>
                <a:rtl val="0"/>
              </a:rPr>
              <a:t>, O</a:t>
            </a:r>
            <a:r>
              <a:rPr lang="en-US" sz="2800" baseline="-25000" dirty="0">
                <a:solidFill>
                  <a:prstClr val="black"/>
                </a:solidFill>
                <a:cs typeface="Arial"/>
                <a:sym typeface="Arial"/>
                <a:rtl val="0"/>
              </a:rPr>
              <a:t>2</a:t>
            </a:r>
            <a:r>
              <a:rPr lang="en-US" sz="2800" dirty="0">
                <a:solidFill>
                  <a:prstClr val="black"/>
                </a:solidFill>
                <a:cs typeface="Arial"/>
                <a:sym typeface="Arial"/>
                <a:rtl val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cs typeface="Arial"/>
                <a:sym typeface="Arial"/>
                <a:rtl val="0"/>
              </a:rPr>
              <a:t>biooptics</a:t>
            </a:r>
            <a:r>
              <a:rPr lang="en-US" sz="2800" dirty="0">
                <a:solidFill>
                  <a:prstClr val="black"/>
                </a:solidFill>
                <a:cs typeface="Arial"/>
                <a:sym typeface="Arial"/>
                <a:rtl val="0"/>
              </a:rPr>
              <a:t> with calibration tied to GO-SHIP observations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8234" y="2304074"/>
            <a:ext cx="3657600" cy="138498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Arial"/>
                <a:sym typeface="Arial"/>
                <a:rtl val="0"/>
              </a:rPr>
              <a:t>Southern Ocean State Estimate model to get 4D fluxes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52250" y="3596954"/>
            <a:ext cx="3657600" cy="224676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Arial"/>
                <a:sym typeface="Arial"/>
                <a:rtl val="0"/>
              </a:rPr>
              <a:t>Improved coupled climate model (GFDL) predictions of Southern Ocean role in carbon and climate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18233" y="1688870"/>
            <a:ext cx="838200" cy="722769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95800" y="3235570"/>
            <a:ext cx="838200" cy="722769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86" y="76643"/>
            <a:ext cx="3076758" cy="229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357" y="6081629"/>
            <a:ext cx="9144002" cy="776373"/>
            <a:chOff x="3357" y="6081627"/>
            <a:chExt cx="9144002" cy="776373"/>
          </a:xfrm>
        </p:grpSpPr>
        <p:sp>
          <p:nvSpPr>
            <p:cNvPr id="10" name="Shape 38"/>
            <p:cNvSpPr/>
            <p:nvPr/>
          </p:nvSpPr>
          <p:spPr>
            <a:xfrm>
              <a:off x="3357" y="6154993"/>
              <a:ext cx="9144002" cy="558801"/>
            </a:xfrm>
            <a:prstGeom prst="rect">
              <a:avLst/>
            </a:prstGeom>
            <a:solidFill>
              <a:srgbClr val="C0EDFE"/>
            </a:solidFill>
            <a:ln w="12700">
              <a:miter lim="400000"/>
            </a:ln>
            <a:effectLst>
              <a:outerShdw blurRad="63500" dist="25399" dir="5400000" rotWithShape="0">
                <a:srgbClr val="000000">
                  <a:alpha val="34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solidFill>
                  <a:prstClr val="black"/>
                </a:solidFill>
                <a:latin typeface="Gill Sans"/>
                <a:ea typeface="Gill Sans"/>
                <a:cs typeface="Gill Sans"/>
                <a:sym typeface="Gill Sans"/>
                <a:rtl val="0"/>
              </a:endParaRPr>
            </a:p>
          </p:txBody>
        </p:sp>
        <p:pic>
          <p:nvPicPr>
            <p:cNvPr id="11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7315" y="6081627"/>
              <a:ext cx="1964651" cy="776373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35723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6858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381000"/>
            <a:ext cx="2819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37 BGC floats deployed from March 2014 to date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16 more deployments in 2016 (I8S, P15S)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~37 in construction for 2016/17 season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Funded for ~100 more 2017/2020.</a:t>
            </a:r>
            <a:endParaRPr lang="en-US" sz="2400" dirty="0"/>
          </a:p>
        </p:txBody>
      </p:sp>
      <p:sp>
        <p:nvSpPr>
          <p:cNvPr id="4" name="Shape 374"/>
          <p:cNvSpPr/>
          <p:nvPr/>
        </p:nvSpPr>
        <p:spPr>
          <a:xfrm>
            <a:off x="-24063" y="6130006"/>
            <a:ext cx="9144000" cy="558899"/>
          </a:xfrm>
          <a:prstGeom prst="rect">
            <a:avLst/>
          </a:prstGeom>
          <a:solidFill>
            <a:srgbClr val="C0EDFE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defTabSz="914400"/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Shape 3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737" y="6021220"/>
            <a:ext cx="1964700" cy="7763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3674" y="5594825"/>
            <a:ext cx="8531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All data public in real time at soccom.princeton.edu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988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455452" y="310634"/>
            <a:ext cx="4185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Comparison of </a:t>
            </a:r>
            <a:r>
              <a:rPr lang="en-US" sz="2400" dirty="0" err="1" smtClean="0">
                <a:latin typeface="Times New Roman"/>
                <a:cs typeface="Times New Roman"/>
              </a:rPr>
              <a:t>F_chl</a:t>
            </a:r>
            <a:r>
              <a:rPr lang="en-US" sz="2400" dirty="0" smtClean="0">
                <a:latin typeface="Times New Roman"/>
                <a:cs typeface="Times New Roman"/>
              </a:rPr>
              <a:t> and </a:t>
            </a:r>
            <a:r>
              <a:rPr lang="en-US" sz="2400" dirty="0" err="1" smtClean="0">
                <a:latin typeface="Times New Roman"/>
                <a:cs typeface="Times New Roman"/>
              </a:rPr>
              <a:t>HPLC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2" name="Picture 1" descr="SOCCOM_chla_hplc-float_line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3" y="1162730"/>
            <a:ext cx="4331790" cy="6334516"/>
          </a:xfrm>
          <a:prstGeom prst="rect">
            <a:avLst/>
          </a:prstGeom>
        </p:spPr>
      </p:pic>
      <p:pic>
        <p:nvPicPr>
          <p:cNvPr id="3" name="Picture 2" descr="SOCCOM_chla_hplc-float_l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94" y="1257300"/>
            <a:ext cx="4053492" cy="592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9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2069" y="92537"/>
            <a:ext cx="377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SOCCOM satellite matchups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2959100" cy="591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0" y="952500"/>
            <a:ext cx="2959100" cy="591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500" y="965200"/>
            <a:ext cx="2940050" cy="5880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5036" y="780534"/>
            <a:ext cx="1678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Standard NASA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9536" y="812800"/>
            <a:ext cx="2024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Johnson et al., 2013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0036" y="850900"/>
            <a:ext cx="199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Kahru</a:t>
            </a:r>
            <a:r>
              <a:rPr lang="en-US" dirty="0" smtClean="0">
                <a:latin typeface="Times New Roman"/>
                <a:cs typeface="Times New Roman"/>
              </a:rPr>
              <a:t> and Mitchell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3200" y="6438900"/>
            <a:ext cx="650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‘robust’ type-II regression, </a:t>
            </a:r>
            <a:r>
              <a:rPr lang="en-US" dirty="0" err="1" smtClean="0"/>
              <a:t>inversly</a:t>
            </a:r>
            <a:r>
              <a:rPr lang="en-US" dirty="0" smtClean="0"/>
              <a:t> weighted by </a:t>
            </a:r>
            <a:r>
              <a:rPr lang="en-US" dirty="0" err="1" smtClean="0"/>
              <a:t>F_chl</a:t>
            </a:r>
            <a:r>
              <a:rPr lang="en-US" dirty="0" smtClean="0"/>
              <a:t> variability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019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5534"/>
            <a:ext cx="7467600" cy="161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12" y="2133600"/>
            <a:ext cx="8382000" cy="86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3186287"/>
            <a:ext cx="90424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7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1" y="0"/>
            <a:ext cx="59721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976" y="2260349"/>
            <a:ext cx="677333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97826" y="44824"/>
            <a:ext cx="281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Planning for a global network has begun.  First meeting in </a:t>
            </a:r>
            <a:r>
              <a:rPr lang="en-US" sz="2400" dirty="0" err="1" smtClean="0"/>
              <a:t>Villefranche</a:t>
            </a:r>
            <a:r>
              <a:rPr lang="en-US" sz="2400" dirty="0" smtClean="0"/>
              <a:t>-sur-</a:t>
            </a:r>
            <a:r>
              <a:rPr lang="en-US" sz="2400" dirty="0" err="1" smtClean="0"/>
              <a:t>Mer</a:t>
            </a:r>
            <a:r>
              <a:rPr lang="en-US" sz="2400" dirty="0" smtClean="0"/>
              <a:t>, 11-13 January. 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28600" y="2771775"/>
            <a:ext cx="251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Draft implementation plan being written. </a:t>
            </a:r>
          </a:p>
        </p:txBody>
      </p:sp>
    </p:spTree>
    <p:extLst>
      <p:ext uri="{BB962C8B-B14F-4D97-AF65-F5344CB8AC3E}">
        <p14:creationId xmlns:p14="http://schemas.microsoft.com/office/powerpoint/2010/main" val="4241655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228600"/>
            <a:ext cx="89154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BGC Argo is an extension of Argo. It follows main Argo philosophy.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A BGC Argo float carries 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/pH/NO</a:t>
            </a:r>
            <a:r>
              <a:rPr lang="en-US" sz="2800" baseline="-25000" dirty="0" smtClean="0"/>
              <a:t>3</a:t>
            </a:r>
            <a:r>
              <a:rPr lang="en-US" sz="2800" baseline="30000" dirty="0" smtClean="0"/>
              <a:t>-</a:t>
            </a:r>
            <a:r>
              <a:rPr lang="en-US" sz="2800" dirty="0" smtClean="0"/>
              <a:t> chemical sensors, chlorophyll fluorescence, optical backscatter, &amp; </a:t>
            </a:r>
            <a:r>
              <a:rPr lang="en-US" sz="2800" dirty="0" err="1" smtClean="0"/>
              <a:t>downwelling</a:t>
            </a:r>
            <a:r>
              <a:rPr lang="en-US" sz="2800" dirty="0" smtClean="0"/>
              <a:t> radiance sensors.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It profiles to near 2000 m depth.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Target </a:t>
            </a:r>
            <a:r>
              <a:rPr lang="en-US" sz="2800" dirty="0"/>
              <a:t>array size is ~1000 BGC floats</a:t>
            </a:r>
            <a:r>
              <a:rPr lang="en-US" sz="28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All data are public in real time.</a:t>
            </a:r>
            <a:endParaRPr lang="en-US" sz="2800" dirty="0"/>
          </a:p>
          <a:p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With a 4 year lifetime, 250 floats/</a:t>
            </a:r>
            <a:r>
              <a:rPr lang="en-US" sz="2800" dirty="0" err="1" smtClean="0"/>
              <a:t>yr</a:t>
            </a:r>
            <a:r>
              <a:rPr lang="en-US" sz="2800" dirty="0" smtClean="0"/>
              <a:t> will be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$25,000,000/year at $100,000/float lifetime cost!!!!!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BGC Argo should be a sub-committee that reports to the Argo Steering Team.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219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066" y="94569"/>
            <a:ext cx="78926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Using float-based sensors to calibrate remote sensors.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114" y="711466"/>
            <a:ext cx="3531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Examples: </a:t>
            </a:r>
            <a:r>
              <a:rPr lang="en-US" dirty="0" err="1" smtClean="0">
                <a:latin typeface="Times New Roman"/>
                <a:cs typeface="Times New Roman"/>
              </a:rPr>
              <a:t>NOPP</a:t>
            </a:r>
            <a:r>
              <a:rPr lang="en-US" dirty="0" smtClean="0">
                <a:latin typeface="Times New Roman"/>
                <a:cs typeface="Times New Roman"/>
              </a:rPr>
              <a:t> and </a:t>
            </a:r>
            <a:r>
              <a:rPr lang="en-US" dirty="0" err="1" smtClean="0">
                <a:latin typeface="Times New Roman"/>
                <a:cs typeface="Times New Roman"/>
              </a:rPr>
              <a:t>ProVal</a:t>
            </a:r>
            <a:r>
              <a:rPr lang="en-US" dirty="0" smtClean="0">
                <a:latin typeface="Times New Roman"/>
                <a:cs typeface="Times New Roman"/>
              </a:rPr>
              <a:t> efforts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626" y="1148348"/>
            <a:ext cx="88095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We cannot calibrate a radiometer going to space sufficiently well on the Earth.</a:t>
            </a: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In order to obtain sufficiently accurate radiance measurements in space we need to calibrate the sensor system once in space with Earth-based measurements.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Currently done with MOBY and </a:t>
            </a:r>
            <a:r>
              <a:rPr lang="en-US" sz="2000" dirty="0" err="1" smtClean="0">
                <a:latin typeface="Times New Roman"/>
                <a:cs typeface="Times New Roman"/>
              </a:rPr>
              <a:t>BOUSSOLE</a:t>
            </a:r>
            <a:r>
              <a:rPr lang="en-US" sz="2000" dirty="0" smtClean="0">
                <a:latin typeface="Times New Roman"/>
                <a:cs typeface="Times New Roman"/>
              </a:rPr>
              <a:t>. It takes time to build a sufficiently long cross-calibration history for gains to settle down.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566" y="3451869"/>
            <a:ext cx="9144000" cy="2099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96" y="5559566"/>
            <a:ext cx="8252232" cy="5331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626" y="6025134"/>
            <a:ext cx="75649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Times"/>
                <a:cs typeface="Times"/>
              </a:rPr>
              <a:t>It takes O(40) high quality matchups to calibrate a sensor (0.1%).</a:t>
            </a:r>
          </a:p>
          <a:p>
            <a:r>
              <a:rPr lang="en-US" sz="2200" dirty="0" smtClean="0">
                <a:solidFill>
                  <a:srgbClr val="FF0000"/>
                </a:solidFill>
                <a:latin typeface="Times"/>
                <a:cs typeface="Times"/>
              </a:rPr>
              <a:t>For </a:t>
            </a:r>
            <a:r>
              <a:rPr lang="en-US" sz="2200" dirty="0" err="1" smtClean="0">
                <a:solidFill>
                  <a:srgbClr val="FF0000"/>
                </a:solidFill>
                <a:latin typeface="Times"/>
                <a:cs typeface="Times"/>
              </a:rPr>
              <a:t>SeaWIFS</a:t>
            </a:r>
            <a:r>
              <a:rPr lang="en-US" sz="2200" dirty="0" smtClean="0">
                <a:solidFill>
                  <a:srgbClr val="FF0000"/>
                </a:solidFill>
                <a:latin typeface="Times"/>
                <a:cs typeface="Times"/>
              </a:rPr>
              <a:t> – 2-3yrs.</a:t>
            </a:r>
            <a:endParaRPr lang="en-US" sz="2200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4981" y="4931140"/>
            <a:ext cx="1793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Franz et al., 2007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923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066" y="94569"/>
            <a:ext cx="78926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Using float-based sensors to calibrate remote sensors.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114" y="711466"/>
            <a:ext cx="3531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Examples: </a:t>
            </a:r>
            <a:r>
              <a:rPr lang="en-US" dirty="0" err="1" smtClean="0">
                <a:latin typeface="Times New Roman"/>
                <a:cs typeface="Times New Roman"/>
              </a:rPr>
              <a:t>NOPP</a:t>
            </a:r>
            <a:r>
              <a:rPr lang="en-US" dirty="0" smtClean="0">
                <a:latin typeface="Times New Roman"/>
                <a:cs typeface="Times New Roman"/>
              </a:rPr>
              <a:t> and </a:t>
            </a:r>
            <a:r>
              <a:rPr lang="en-US" smtClean="0">
                <a:latin typeface="Times New Roman"/>
                <a:cs typeface="Times New Roman"/>
              </a:rPr>
              <a:t>ProVal </a:t>
            </a:r>
            <a:r>
              <a:rPr lang="en-US" dirty="0" smtClean="0">
                <a:latin typeface="Times New Roman"/>
                <a:cs typeface="Times New Roman"/>
              </a:rPr>
              <a:t>efforts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09" y="1326387"/>
            <a:ext cx="3553250" cy="522595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794" y="1366917"/>
            <a:ext cx="3803560" cy="508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60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066" y="94569"/>
            <a:ext cx="78926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Using float-based sensors to calibrate remote sensors.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114" y="711466"/>
            <a:ext cx="347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Examples: </a:t>
            </a:r>
            <a:r>
              <a:rPr lang="en-US" dirty="0" err="1" smtClean="0">
                <a:latin typeface="Times New Roman"/>
                <a:cs typeface="Times New Roman"/>
              </a:rPr>
              <a:t>NOPP</a:t>
            </a:r>
            <a:r>
              <a:rPr lang="en-US" dirty="0" smtClean="0">
                <a:latin typeface="Times New Roman"/>
                <a:cs typeface="Times New Roman"/>
              </a:rPr>
              <a:t> and PACE efforts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114" y="1161857"/>
            <a:ext cx="8809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Floats provide the possibility to shorten this time if uncertainties of float based measurements are small enough and of known uncertainties.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9743"/>
            <a:ext cx="9144000" cy="3951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85" y="2403280"/>
            <a:ext cx="1931675" cy="1420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114" y="6097471"/>
            <a:ext cx="283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drift observed in relation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285" y="6010705"/>
            <a:ext cx="2050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Gerbi</a:t>
            </a:r>
            <a:r>
              <a:rPr lang="en-US" dirty="0" smtClean="0">
                <a:latin typeface="Times New Roman"/>
                <a:cs typeface="Times New Roman"/>
              </a:rPr>
              <a:t> et al., in prep.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5096" y="5564876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Days since deployment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192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066" y="94569"/>
            <a:ext cx="78926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Using float-based sensors to calibrate remote sensors.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114" y="711466"/>
            <a:ext cx="347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Examples: </a:t>
            </a:r>
            <a:r>
              <a:rPr lang="en-US" dirty="0" err="1" smtClean="0">
                <a:latin typeface="Times New Roman"/>
                <a:cs typeface="Times New Roman"/>
              </a:rPr>
              <a:t>NOPP</a:t>
            </a:r>
            <a:r>
              <a:rPr lang="en-US" dirty="0" smtClean="0">
                <a:latin typeface="Times New Roman"/>
                <a:cs typeface="Times New Roman"/>
              </a:rPr>
              <a:t> and PACE efforts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114" y="1161857"/>
            <a:ext cx="8809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Floats provide the possibility to shorten this time if uncertainties of float based measurements are small enough and of known uncertainties.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285" y="6356347"/>
            <a:ext cx="2050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Gerbi</a:t>
            </a:r>
            <a:r>
              <a:rPr lang="en-US" dirty="0" smtClean="0">
                <a:latin typeface="Times New Roman"/>
                <a:cs typeface="Times New Roman"/>
              </a:rPr>
              <a:t> et al., in prep.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93" y="1869743"/>
            <a:ext cx="6124304" cy="488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01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2462" y="351663"/>
            <a:ext cx="5824219" cy="6048889"/>
            <a:chOff x="13141278" y="8594164"/>
            <a:chExt cx="10068418" cy="10058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1278" y="8594164"/>
              <a:ext cx="6868709" cy="100584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336122" y="8966359"/>
              <a:ext cx="2235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2800" dirty="0" smtClean="0"/>
                <a:t>E</a:t>
              </a:r>
              <a:r>
                <a:rPr lang="en-CA" sz="2000" dirty="0" smtClean="0"/>
                <a:t>d</a:t>
              </a:r>
              <a:r>
                <a:rPr lang="en-CA" sz="2800" dirty="0" smtClean="0"/>
                <a:t> (OCI-504)</a:t>
              </a:r>
              <a:endParaRPr lang="en-CA" sz="2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336122" y="12606227"/>
              <a:ext cx="1512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dirty="0" smtClean="0"/>
                <a:t>L</a:t>
              </a:r>
              <a:r>
                <a:rPr lang="en-CA" sz="2000" dirty="0" smtClean="0"/>
                <a:t>u</a:t>
              </a:r>
              <a:r>
                <a:rPr lang="en-CA" sz="2800" dirty="0" smtClean="0"/>
                <a:t>, tilt</a:t>
              </a:r>
              <a:endParaRPr lang="en-CA" sz="2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829908" y="11126599"/>
              <a:ext cx="1512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dirty="0" smtClean="0"/>
                <a:t>L</a:t>
              </a:r>
              <a:r>
                <a:rPr lang="en-CA" sz="2000" dirty="0" smtClean="0"/>
                <a:t>u</a:t>
              </a:r>
              <a:r>
                <a:rPr lang="en-CA" sz="2800" dirty="0" smtClean="0"/>
                <a:t>, tilt</a:t>
              </a:r>
              <a:endParaRPr lang="en-CA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135600" y="8704749"/>
              <a:ext cx="3626176" cy="870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dirty="0" smtClean="0"/>
                <a:t>Antenna</a:t>
              </a:r>
              <a:endParaRPr lang="en-CA" sz="2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781597" y="9343134"/>
              <a:ext cx="6428099" cy="1586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dirty="0" smtClean="0"/>
                <a:t>Temperature and salinity</a:t>
              </a:r>
              <a:endParaRPr lang="en-CA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135600" y="16749982"/>
              <a:ext cx="5367480" cy="870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dirty="0" err="1" smtClean="0"/>
                <a:t>MCOMS</a:t>
              </a:r>
              <a:endParaRPr lang="en-CA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288000" y="15879945"/>
              <a:ext cx="3473776" cy="870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dirty="0" smtClean="0"/>
                <a:t>Pressure</a:t>
              </a:r>
              <a:endParaRPr lang="en-CA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336122" y="15009908"/>
              <a:ext cx="2199738" cy="870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2800" dirty="0" err="1" smtClean="0"/>
                <a:t>Navis</a:t>
              </a:r>
              <a:endParaRPr lang="en-CA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306682" y="13687504"/>
              <a:ext cx="4338362" cy="23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dirty="0" smtClean="0"/>
                <a:t>Radiometer</a:t>
              </a:r>
            </a:p>
            <a:p>
              <a:r>
                <a:rPr lang="en-CA" sz="2800" dirty="0"/>
                <a:t>e</a:t>
              </a:r>
              <a:r>
                <a:rPr lang="en-CA" sz="2800" dirty="0" smtClean="0"/>
                <a:t>lectronics, tilt/compass</a:t>
              </a:r>
              <a:endParaRPr lang="en-CA" sz="2800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5" t="19386" r="7745" b="9700"/>
          <a:stretch/>
        </p:blipFill>
        <p:spPr>
          <a:xfrm>
            <a:off x="5093010" y="1310470"/>
            <a:ext cx="3797345" cy="25315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11586" y="233500"/>
            <a:ext cx="2983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Latest and greatest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8038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04801"/>
            <a:ext cx="8458200" cy="477052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600" dirty="0"/>
              <a:t>The prospects and rationale for a global biogeochemical Argo system (BGC Argo)</a:t>
            </a:r>
          </a:p>
          <a:p>
            <a:pPr algn="ctr"/>
            <a:endParaRPr lang="en-US" sz="3600" dirty="0"/>
          </a:p>
          <a:p>
            <a:pPr marL="685734" indent="-685734"/>
            <a:r>
              <a:rPr lang="en-US" sz="2800" dirty="0"/>
              <a:t>Kenneth S. Johnson, Monterey Bay Aquarium Research Institute, </a:t>
            </a:r>
            <a:r>
              <a:rPr lang="en-US" sz="2800" dirty="0">
                <a:hlinkClick r:id="rId2"/>
              </a:rPr>
              <a:t>johnson@mbari.org</a:t>
            </a:r>
            <a:endParaRPr lang="en-US" sz="2800" dirty="0"/>
          </a:p>
          <a:p>
            <a:pPr marL="685734" indent="-685734"/>
            <a:endParaRPr lang="en-US" sz="2800" dirty="0"/>
          </a:p>
          <a:p>
            <a:pPr marL="685734" indent="-685734"/>
            <a:r>
              <a:rPr lang="en-US" sz="2800" dirty="0"/>
              <a:t>Jorge L. Sarmiento, Princeton University</a:t>
            </a:r>
          </a:p>
          <a:p>
            <a:pPr marL="685734" indent="-685734"/>
            <a:endParaRPr lang="en-US" sz="2800" dirty="0"/>
          </a:p>
          <a:p>
            <a:pPr marL="685734" indent="-685734"/>
            <a:r>
              <a:rPr lang="en-US" sz="2800" dirty="0"/>
              <a:t>Hervé Claustre, </a:t>
            </a:r>
            <a:r>
              <a:rPr lang="en-US" sz="2800" dirty="0" err="1"/>
              <a:t>Laboratoire</a:t>
            </a:r>
            <a:r>
              <a:rPr lang="en-US" sz="2800" dirty="0"/>
              <a:t> </a:t>
            </a:r>
            <a:r>
              <a:rPr lang="en-US" sz="2800" dirty="0" err="1"/>
              <a:t>d‘Océanographie</a:t>
            </a:r>
            <a:r>
              <a:rPr lang="en-US" sz="2800" dirty="0"/>
              <a:t> de </a:t>
            </a:r>
            <a:r>
              <a:rPr lang="en-US" sz="2800" dirty="0" err="1"/>
              <a:t>Villefranche</a:t>
            </a:r>
            <a:endParaRPr lang="en-US" sz="2800" dirty="0"/>
          </a:p>
        </p:txBody>
      </p:sp>
      <p:pic>
        <p:nvPicPr>
          <p:cNvPr id="3" name="Picture 2" descr="noaa_wh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0765" y="5562600"/>
            <a:ext cx="1066800" cy="1066800"/>
          </a:xfrm>
          <a:prstGeom prst="rect">
            <a:avLst/>
          </a:prstGeom>
        </p:spPr>
      </p:pic>
      <p:pic>
        <p:nvPicPr>
          <p:cNvPr id="5" name="Picture 4" descr="nsf1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66" y="5562600"/>
            <a:ext cx="1066800" cy="1066800"/>
          </a:xfrm>
          <a:prstGeom prst="rect">
            <a:avLst/>
          </a:prstGeom>
        </p:spPr>
      </p:pic>
      <p:pic>
        <p:nvPicPr>
          <p:cNvPr id="6" name="Picture 5" descr="usap_logo_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65" y="5562600"/>
            <a:ext cx="1066800" cy="1066800"/>
          </a:xfrm>
          <a:prstGeom prst="rect">
            <a:avLst/>
          </a:prstGeom>
        </p:spPr>
      </p:pic>
      <p:pic>
        <p:nvPicPr>
          <p:cNvPr id="7" name="Picture 6" descr="NASA3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68" y="5638802"/>
            <a:ext cx="1045235" cy="84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4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" y="201170"/>
            <a:ext cx="5462016" cy="230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060" y="110083"/>
            <a:ext cx="3987954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7753"/>
            <a:ext cx="4407022" cy="391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t="-3848" r="13881" b="3848"/>
          <a:stretch/>
        </p:blipFill>
        <p:spPr bwMode="auto">
          <a:xfrm>
            <a:off x="4407022" y="4014789"/>
            <a:ext cx="4876800" cy="204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683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1400</Words>
  <Application>Microsoft Macintosh PowerPoint</Application>
  <PresentationFormat>On-screen Show (4:3)</PresentationFormat>
  <Paragraphs>139</Paragraphs>
  <Slides>21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paradigm shift in ocean observing: Autonomous biogeochemical sensors on profiling floats enable a widely distributed observing system.</vt:lpstr>
      <vt:lpstr>Synergetic Ocean Color remote sensing-profiling float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Emmanuel Boss</dc:creator>
  <cp:lastModifiedBy>Emmanuel Boss</cp:lastModifiedBy>
  <cp:revision>4</cp:revision>
  <dcterms:created xsi:type="dcterms:W3CDTF">2016-03-03T15:50:40Z</dcterms:created>
  <dcterms:modified xsi:type="dcterms:W3CDTF">2016-03-03T17:18:59Z</dcterms:modified>
</cp:coreProperties>
</file>