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embeddings/oleObject2.bin" ContentType="application/vnd.openxmlformats-officedocument.oleObject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0"/>
  </p:notesMasterIdLst>
  <p:sldIdLst>
    <p:sldId id="265" r:id="rId2"/>
    <p:sldId id="258" r:id="rId3"/>
    <p:sldId id="263" r:id="rId4"/>
    <p:sldId id="259" r:id="rId5"/>
    <p:sldId id="264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BA4"/>
    <a:srgbClr val="002D7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7C6B5-1640-49FE-A914-33EF63E78AD8}" type="datetimeFigureOut">
              <a:rPr lang="en-GB" smtClean="0"/>
              <a:pPr/>
              <a:t>3/1/16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D58FE-5EB2-4584-913E-472489269D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147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ECB25-CDC3-4003-B960-F6E9F4B75C64}" type="slidenum">
              <a:rPr lang="de-DE" smtClean="0">
                <a:solidFill>
                  <a:prstClr val="white"/>
                </a:solidFill>
                <a:latin typeface="Times New Roman" pitchFamily="18" charset="0"/>
                <a:ea typeface="MS PGothic" pitchFamily="34" charset="-128"/>
              </a:rPr>
              <a:pPr/>
              <a:t>2</a:t>
            </a:fld>
            <a:endParaRPr lang="de-DE" smtClean="0">
              <a:solidFill>
                <a:prstClr val="white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069904" y="230587"/>
            <a:ext cx="3074096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>
              <a:solidFill>
                <a:srgbClr val="FFFFFF"/>
              </a:solidFill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208" y="532564"/>
            <a:ext cx="241348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/>
          <p:nvPr userDrawn="1"/>
        </p:nvGrpSpPr>
        <p:grpSpPr>
          <a:xfrm>
            <a:off x="6073203" y="5858397"/>
            <a:ext cx="2893854" cy="314922"/>
            <a:chOff x="369889" y="5092835"/>
            <a:chExt cx="3135008" cy="314922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2057" name="Clip" r:id="rId5" imgW="3809524" imgH="2619048" progId="">
                <p:embed/>
              </p:oleObj>
            </a:graphicData>
          </a:graphic>
        </p:graphicFrame>
        <p:grpSp>
          <p:nvGrpSpPr>
            <p:cNvPr id="13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2058" name="Clip" r:id="rId6" imgW="2835360" imgH="1920600" progId="">
                <p:embed/>
              </p:oleObj>
            </a:graphicData>
          </a:graphic>
        </p:graphicFrame>
        <p:grpSp>
          <p:nvGrpSpPr>
            <p:cNvPr id="16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7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7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900" b="1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9138" y="6319136"/>
            <a:ext cx="152287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139632" y="6613452"/>
            <a:ext cx="850604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900" b="1">
              <a:solidFill>
                <a:srgbClr val="FFFFFF"/>
              </a:solidFill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12763" y="108059"/>
            <a:ext cx="965002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1259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7515" y="0"/>
            <a:ext cx="596485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1"/>
            <a:ext cx="8564934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185" y="992188"/>
            <a:ext cx="8720504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7620" y="6646529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2.gif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73325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latin typeface="Arial" pitchFamily="34" charset="0"/>
                <a:cs typeface="Arial" pitchFamily="34" charset="0"/>
              </a:rPr>
              <a:t>European proposal for the organization of the IOCS-2017 meeting</a:t>
            </a:r>
            <a:endParaRPr lang="en-GB" sz="3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94690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02" y="8828"/>
            <a:ext cx="8843596" cy="839788"/>
          </a:xfrm>
        </p:spPr>
        <p:txBody>
          <a:bodyPr/>
          <a:lstStyle/>
          <a:p>
            <a:r>
              <a:rPr lang="en-GB" dirty="0" smtClean="0"/>
              <a:t>European Team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6185" y="992188"/>
            <a:ext cx="8720504" cy="57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52000" indent="-2520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Proposal jointly submitted by EUMETSAT and ESA</a:t>
            </a:r>
            <a:r>
              <a:rPr lang="en-US" sz="24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with the support of </a:t>
            </a:r>
            <a:r>
              <a:rPr lang="en-US" sz="24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European Commission (Copernicus)</a:t>
            </a:r>
          </a:p>
          <a:p>
            <a:pPr marL="252000" indent="-2520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2017 marks the beginning of operational, sustained ocean </a:t>
            </a:r>
            <a:r>
              <a:rPr lang="en-US" sz="2400" kern="0" dirty="0" err="1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240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data stream from the EC’s Copernicus </a:t>
            </a:r>
            <a:r>
              <a:rPr lang="en-US" sz="2400" kern="0" dirty="0" err="1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40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, from both Sentinel-3 and Sentinel-2 missions</a:t>
            </a:r>
          </a:p>
          <a:p>
            <a:pPr marL="252000" indent="-2520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Proposal to celebrate this occasion by jointly supporting the organization the third IOCS meeting in 2017</a:t>
            </a:r>
          </a:p>
          <a:p>
            <a:pPr marL="252000" indent="-2520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Unique contribution that Copernicus observations will provide to science and operational ocean </a:t>
            </a:r>
            <a:r>
              <a:rPr lang="en-US" sz="2400" kern="0" dirty="0" err="1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en-US" sz="2400" kern="0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user communities</a:t>
            </a:r>
          </a:p>
          <a:p>
            <a:pPr marL="252000" indent="-2520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kern="0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11" name="Picture 10" descr="copernicus-figurative-trade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  <p:pic>
        <p:nvPicPr>
          <p:cNvPr id="12" name="Picture 11" descr="logo-iocs-20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906094"/>
            <a:ext cx="8496944" cy="1619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732240" y="5013176"/>
            <a:ext cx="2411760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80312" y="5266134"/>
            <a:ext cx="176368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Picture 2" descr="Copernicus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194126"/>
            <a:ext cx="2286000" cy="95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GB" dirty="0"/>
          </a:p>
        </p:txBody>
      </p:sp>
      <p:pic>
        <p:nvPicPr>
          <p:cNvPr id="4" name="Picture 3" descr="lisbon-810x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5" y="857250"/>
            <a:ext cx="7715250" cy="5143500"/>
          </a:xfrm>
          <a:prstGeom prst="rect">
            <a:avLst/>
          </a:prstGeom>
        </p:spPr>
      </p:pic>
      <p:pic>
        <p:nvPicPr>
          <p:cNvPr id="5" name="Picture 4" descr="esa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6" name="Picture 5" descr="copernicus-figurative-trade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and dates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992188"/>
            <a:ext cx="8720504" cy="567717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/>
              <a:t>Lisbon, Portugal, a city open to the ocean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15-19 May 2017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Local support from </a:t>
            </a:r>
            <a:r>
              <a:rPr lang="en-GB" sz="2400" dirty="0" err="1" smtClean="0"/>
              <a:t>Instituto</a:t>
            </a:r>
            <a:r>
              <a:rPr lang="en-GB" sz="2400" dirty="0" smtClean="0"/>
              <a:t> </a:t>
            </a:r>
            <a:r>
              <a:rPr lang="en-GB" sz="2400" dirty="0" err="1" smtClean="0"/>
              <a:t>Português</a:t>
            </a:r>
            <a:r>
              <a:rPr lang="en-GB" sz="2400" dirty="0" smtClean="0"/>
              <a:t> do Mar e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Atmosfera</a:t>
            </a:r>
            <a:r>
              <a:rPr lang="en-GB" sz="2400" dirty="0" smtClean="0"/>
              <a:t> (IPMA) 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High priority and visibility of Copernicus marine services and ocean colour observations in Portugal 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IOCS 2017 can gain high visibility from local and national authorities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Lisbon is an attractive destination, suitably located on the coast of the Atlantic Ocean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Lisbon airport is 6 miles / 9km from the city centre</a:t>
            </a:r>
            <a:endParaRPr lang="en-GB" sz="2400" dirty="0"/>
          </a:p>
        </p:txBody>
      </p:sp>
      <p:pic>
        <p:nvPicPr>
          <p:cNvPr id="4" name="Picture 3" descr="es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5" name="Picture 4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Lisbon venue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GB" sz="2400" dirty="0" smtClean="0"/>
              <a:t>Lisbon Exhibition and Congress Centre </a:t>
            </a:r>
            <a:r>
              <a:rPr lang="en-GB" sz="2400" u="sng" dirty="0" smtClean="0"/>
              <a:t>http://www.fil.pt</a:t>
            </a:r>
            <a:endParaRPr lang="en-GB" sz="2400" dirty="0" smtClean="0"/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Venue located on the river with the view on the Vasco </a:t>
            </a:r>
            <a:r>
              <a:rPr lang="en-GB" sz="2400" dirty="0" err="1" smtClean="0"/>
              <a:t>da</a:t>
            </a:r>
            <a:r>
              <a:rPr lang="en-GB" sz="2400" dirty="0" smtClean="0"/>
              <a:t> Gama bridge 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Plenty of restaurants nearby, some hotels</a:t>
            </a:r>
          </a:p>
          <a:p>
            <a:pPr lvl="0">
              <a:spcBef>
                <a:spcPts val="1200"/>
              </a:spcBef>
            </a:pPr>
            <a:r>
              <a:rPr lang="en-GB" sz="2400" dirty="0" smtClean="0"/>
              <a:t>Exclusive use of the entire building</a:t>
            </a:r>
          </a:p>
          <a:p>
            <a:pPr>
              <a:spcBef>
                <a:spcPts val="1200"/>
              </a:spcBef>
            </a:pP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762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416" y="2368624"/>
            <a:ext cx="2863584" cy="19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esa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7" name="Picture 6" descr="copernicus-figurative-trade-ma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64488" cy="854075"/>
          </a:xfrm>
        </p:spPr>
        <p:txBody>
          <a:bodyPr/>
          <a:lstStyle/>
          <a:p>
            <a:r>
              <a:rPr lang="en-US" dirty="0" smtClean="0"/>
              <a:t>Format of the meeting and European 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Proposal to extend the meeting to 4 days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minimize </a:t>
            </a:r>
            <a:r>
              <a:rPr lang="en-GB" sz="2000" dirty="0" smtClean="0"/>
              <a:t>the number of parallel sessions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accommodate extra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Usual IOCS format plus additional emphasis on Copernicus, with a half-a-day devoted to Copernicus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European contribution to the agenda: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opening Key Note speech from a prominent European scientist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1/2 day Copernicus plenary session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4 breakout sessions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1 day training session on the day after the meeting</a:t>
            </a:r>
          </a:p>
          <a:p>
            <a:pPr>
              <a:spcBef>
                <a:spcPts val="1200"/>
              </a:spcBef>
            </a:pPr>
            <a:endParaRPr lang="en-GB" sz="2400" dirty="0"/>
          </a:p>
        </p:txBody>
      </p:sp>
      <p:pic>
        <p:nvPicPr>
          <p:cNvPr id="4" name="Picture 3" descr="es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5" name="Picture 4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IOCS committees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992188"/>
            <a:ext cx="8720504" cy="48850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Usual committees (to be established soon)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Scientific / Programme Committee to include European Commission (1), ESA (2) and EUMETSAT (2) members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Organising Committee to include EUMETSAT with the support of</a:t>
            </a:r>
            <a:r>
              <a:rPr lang="en-GB" sz="2000" dirty="0" smtClean="0"/>
              <a:t> IOCCG, IPMA </a:t>
            </a:r>
            <a:r>
              <a:rPr lang="en-GB" sz="2000" dirty="0" smtClean="0"/>
              <a:t>and ESA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For the Organising Committee EUMETSAT will provide a support team experienced with organizing the first IOCS 2013 in Darmstadt (</a:t>
            </a:r>
            <a:r>
              <a:rPr lang="en-GB" sz="2400" dirty="0" err="1" smtClean="0"/>
              <a:t>Rowanna</a:t>
            </a:r>
            <a:r>
              <a:rPr lang="en-GB" sz="2400" dirty="0" smtClean="0"/>
              <a:t> and </a:t>
            </a:r>
            <a:r>
              <a:rPr lang="en-GB" sz="2400" dirty="0" err="1" smtClean="0"/>
              <a:t>Sylwia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4" name="Picture 3" descr="es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5" name="Picture 4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fee and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4" y="992188"/>
            <a:ext cx="8897815" cy="567717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Registration fee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300 participants expected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No decision whether to charge the fee or not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for charging the fee: to </a:t>
            </a:r>
            <a:r>
              <a:rPr lang="en-GB" sz="1600" dirty="0" smtClean="0"/>
              <a:t>boost meeting finances and to force commitment to attending the meeting when people register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/>
              <a:t>against charging the fee: to assure IOCS is perceived as a working meeting, community building activity, IOCCG service to the community, and not a conference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Coffee breaks, icebreaker and a gala dinner will be offered for free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Lunches will not be provided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Costs shared between 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the European Commission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EUMETSAT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ESA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/>
              <a:t>other sponsors / agencies highly encouraged</a:t>
            </a:r>
          </a:p>
        </p:txBody>
      </p:sp>
      <p:pic>
        <p:nvPicPr>
          <p:cNvPr id="4" name="Picture 3" descr="es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375" y="6575752"/>
            <a:ext cx="567652" cy="247523"/>
          </a:xfrm>
          <a:prstGeom prst="rect">
            <a:avLst/>
          </a:prstGeom>
        </p:spPr>
      </p:pic>
      <p:pic>
        <p:nvPicPr>
          <p:cNvPr id="5" name="Picture 4" descr="copernicus-figurative-trade-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8" y="6466678"/>
            <a:ext cx="966665" cy="323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460</Words>
  <Application>Microsoft Macintosh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Viewgraph Landscape Template</vt:lpstr>
      <vt:lpstr>Clip</vt:lpstr>
      <vt:lpstr>Slide 1</vt:lpstr>
      <vt:lpstr>European Team</vt:lpstr>
      <vt:lpstr>Location</vt:lpstr>
      <vt:lpstr>Location and dates</vt:lpstr>
      <vt:lpstr>Lisbon venue</vt:lpstr>
      <vt:lpstr>Format of the meeting and European contribution</vt:lpstr>
      <vt:lpstr>IOCS committees</vt:lpstr>
      <vt:lpstr>Registration fee and budget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Ewa Kwiatkowska</dc:creator>
  <cp:lastModifiedBy>Ewa Kwiatkowska</cp:lastModifiedBy>
  <cp:revision>31</cp:revision>
  <dcterms:created xsi:type="dcterms:W3CDTF">2016-03-02T02:45:20Z</dcterms:created>
  <dcterms:modified xsi:type="dcterms:W3CDTF">2016-03-02T02:56:20Z</dcterms:modified>
</cp:coreProperties>
</file>