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301" r:id="rId3"/>
    <p:sldId id="292" r:id="rId4"/>
    <p:sldId id="299" r:id="rId5"/>
    <p:sldId id="318" r:id="rId6"/>
    <p:sldId id="316" r:id="rId7"/>
    <p:sldId id="32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800"/>
    <a:srgbClr val="84FCA9"/>
    <a:srgbClr val="FF0000"/>
    <a:srgbClr val="D7D5DD"/>
    <a:srgbClr val="DEB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43" autoAdjust="0"/>
    <p:restoredTop sz="94650" autoAdjust="0"/>
  </p:normalViewPr>
  <p:slideViewPr>
    <p:cSldViewPr snapToGrid="0">
      <p:cViewPr>
        <p:scale>
          <a:sx n="70" d="100"/>
          <a:sy n="70" d="100"/>
        </p:scale>
        <p:origin x="-320" y="-944"/>
      </p:cViewPr>
      <p:guideLst>
        <p:guide orient="horz" pos="28"/>
        <p:guide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16/02/29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16/02/29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5148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990600"/>
            <a:ext cx="5111750" cy="4678363"/>
          </a:xfrm>
        </p:spPr>
        <p:txBody>
          <a:bodyPr/>
          <a:lstStyle>
            <a:lvl1pPr>
              <a:defRPr sz="3200">
                <a:latin typeface="Franklin Gothic Book" pitchFamily="34" charset="0"/>
              </a:defRPr>
            </a:lvl1pPr>
            <a:lvl2pPr>
              <a:defRPr sz="2800">
                <a:latin typeface="Franklin Gothic Book" pitchFamily="34" charset="0"/>
              </a:defRPr>
            </a:lvl2pPr>
            <a:lvl3pPr>
              <a:defRPr sz="2400">
                <a:latin typeface="Franklin Gothic Book" pitchFamily="34" charset="0"/>
              </a:defRPr>
            </a:lvl3pPr>
            <a:lvl4pPr>
              <a:defRPr sz="2000">
                <a:latin typeface="Franklin Gothic Book" pitchFamily="34" charset="0"/>
              </a:defRPr>
            </a:lvl4pPr>
            <a:lvl5pPr>
              <a:defRPr sz="2000">
                <a:latin typeface="Franklin Gothic Book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2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latin typeface="Franklin Gothic 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7" y="1066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8087" y="1143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87" y="593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04800"/>
            <a:ext cx="6934200" cy="4267200"/>
          </a:xfrm>
        </p:spPr>
        <p:txBody>
          <a:bodyPr/>
          <a:lstStyle>
            <a:lvl1pPr marL="0" indent="0">
              <a:buNone/>
              <a:defRPr sz="3200">
                <a:latin typeface="Franklin Gothic Book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>
                <a:latin typeface="Franklin Gothic 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31839"/>
            <a:ext cx="1219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81000" y="731837"/>
            <a:ext cx="7162800" cy="6278563"/>
          </a:xfrm>
        </p:spPr>
        <p:txBody>
          <a:bodyPr vert="eaVert"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Franklin Gothic Book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Franklin Gothic Book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>
                <a:latin typeface="Franklin Gothic Book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>
                <a:latin typeface="Franklin Gothic Book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>
                <a:latin typeface="Franklin Gothic Book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>
                <a:latin typeface="Franklin Gothic Book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>
                <a:latin typeface="Franklin Gothic Book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>
                <a:latin typeface="Franklin Gothic Book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>
                <a:latin typeface="Franklin Gothic Book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>
                <a:latin typeface="Franklin Gothic Book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04800" y="6638075"/>
            <a:ext cx="2133600" cy="365125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181600" y="6272837"/>
            <a:ext cx="2895600" cy="365125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77000" y="6653837"/>
            <a:ext cx="2895600" cy="365125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2362200" cy="1524000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828801"/>
            <a:ext cx="5715000" cy="1524000"/>
          </a:xfrm>
        </p:spPr>
        <p:txBody>
          <a:bodyPr>
            <a:normAutofit/>
          </a:bodyPr>
          <a:lstStyle>
            <a:lvl1pPr>
              <a:defRPr sz="24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3400" y="3886200"/>
            <a:ext cx="2362200" cy="1524000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86200"/>
            <a:ext cx="5715000" cy="1524000"/>
          </a:xfrm>
        </p:spPr>
        <p:txBody>
          <a:bodyPr>
            <a:normAutofit/>
          </a:bodyPr>
          <a:lstStyle>
            <a:lvl1pPr>
              <a:defRPr sz="24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47800"/>
            <a:ext cx="2743200" cy="1706563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95700" y="1447800"/>
            <a:ext cx="2743200" cy="1706563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1447800"/>
            <a:ext cx="2743200" cy="1706563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9510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0451" y="22558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>
                <a:latin typeface="Franklin Gothic Book" pitchFamily="34" charset="0"/>
              </a:defRPr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>
                <a:latin typeface="Franklin Gothic Book" pitchFamily="34" charset="0"/>
              </a:defRPr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>
                <a:latin typeface="Franklin Gothic Book" pitchFamily="34" charset="0"/>
              </a:defRPr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>
                <a:latin typeface="Franklin Gothic Book" pitchFamily="34" charset="0"/>
              </a:defRPr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>
                <a:latin typeface="Franklin Gothic Book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9" y="2255837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>
                <a:latin typeface="Franklin Gothic Book" pitchFamily="34" charset="0"/>
              </a:defRPr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>
                <a:latin typeface="Franklin Gothic Book" pitchFamily="34" charset="0"/>
              </a:defRPr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>
                <a:latin typeface="Franklin Gothic Book" pitchFamily="34" charset="0"/>
              </a:defRPr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>
                <a:latin typeface="Franklin Gothic Book" pitchFamily="34" charset="0"/>
              </a:defRPr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>
                <a:latin typeface="Franklin Gothic Book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3812" y="19510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472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00" y="960436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Franklin Gothic Book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Franklin Gothic Book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Franklin Gothic Book" pitchFamily="34" charset="0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Franklin Gothic Book" pitchFamily="34" charset="0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Franklin Gothic Book" pitchFamily="34" charset="0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Franklin Gothic Book" pitchFamily="34" charset="0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Franklin Gothic Book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0977" y="5152571"/>
            <a:ext cx="4585646" cy="1562668"/>
          </a:xfrm>
        </p:spPr>
        <p:txBody>
          <a:bodyPr/>
          <a:lstStyle/>
          <a:p>
            <a:pPr algn="ctr"/>
            <a:r>
              <a:rPr lang="en-CA" dirty="0" smtClean="0"/>
              <a:t>The International Ocean Colour Coordinating Group</a:t>
            </a:r>
            <a:endParaRPr lang="en-CA" dirty="0"/>
          </a:p>
        </p:txBody>
      </p:sp>
      <p:pic>
        <p:nvPicPr>
          <p:cNvPr id="5" name="Picture 12" descr="biosphere_sep97_jul98_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8760" y="332656"/>
            <a:ext cx="6218684" cy="62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59427">
            <a:off x="62130" y="166328"/>
            <a:ext cx="683568" cy="166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539" y="173488"/>
            <a:ext cx="1951629" cy="8509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00287" y="1124858"/>
            <a:ext cx="4898574" cy="36744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CA" sz="3000" dirty="0" smtClean="0"/>
              <a:t>International Network for</a:t>
            </a:r>
            <a:r>
              <a:rPr lang="en-CA" sz="3000" dirty="0"/>
              <a:t>	</a:t>
            </a:r>
            <a:r>
              <a:rPr lang="en-CA" sz="3000" dirty="0" smtClean="0"/>
              <a:t>Sensor Inter</a:t>
            </a:r>
            <a:r>
              <a:rPr lang="en-CA" sz="3000" dirty="0"/>
              <a:t>-</a:t>
            </a:r>
            <a:r>
              <a:rPr lang="en-CA" sz="3000" dirty="0" smtClean="0"/>
              <a:t>comparison and </a:t>
            </a:r>
            <a:r>
              <a:rPr lang="en-CA" sz="3000" dirty="0"/>
              <a:t>Uncertainty assessment for Ocean Color Radiometry (INSITU-OCR</a:t>
            </a:r>
            <a:r>
              <a:rPr lang="en-CA" sz="3000" dirty="0" smtClean="0"/>
              <a:t>) &amp; CEOS Gap Analysis</a:t>
            </a:r>
          </a:p>
          <a:p>
            <a:pPr algn="ctr"/>
            <a:endParaRPr lang="en-CA" sz="2000" b="0" i="1" dirty="0" smtClean="0"/>
          </a:p>
          <a:p>
            <a:pPr algn="ctr"/>
            <a:r>
              <a:rPr lang="en-CA" sz="2000" b="0" i="1" dirty="0" smtClean="0"/>
              <a:t>IOCCG-21, March 2016</a:t>
            </a:r>
            <a:endParaRPr lang="en-CA" sz="2000" b="0" i="1" dirty="0" smtClean="0"/>
          </a:p>
          <a:p>
            <a:pPr algn="ctr"/>
            <a:r>
              <a:rPr lang="en-CA" sz="1800" b="0" i="1" dirty="0" smtClean="0"/>
              <a:t> </a:t>
            </a:r>
            <a:endParaRPr lang="en-CA" sz="1200" b="0" i="1" dirty="0"/>
          </a:p>
        </p:txBody>
      </p:sp>
    </p:spTree>
    <p:extLst>
      <p:ext uri="{BB962C8B-B14F-4D97-AF65-F5344CB8AC3E}">
        <p14:creationId xmlns:p14="http://schemas.microsoft.com/office/powerpoint/2010/main" val="307482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27296" y="5888347"/>
            <a:ext cx="6619164" cy="729455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445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 </a:t>
            </a:r>
            <a:r>
              <a:rPr lang="en-CA" sz="2400" dirty="0" smtClean="0"/>
              <a:t>Ocean </a:t>
            </a:r>
            <a:r>
              <a:rPr lang="en-CA" sz="2400" dirty="0"/>
              <a:t>Colour Radiometry – Virtual </a:t>
            </a:r>
            <a:r>
              <a:rPr lang="en-CA" sz="2400" dirty="0" smtClean="0"/>
              <a:t>Constellation </a:t>
            </a:r>
            <a:r>
              <a:rPr lang="en-CA" sz="2400" dirty="0"/>
              <a:t>(OCR-VC)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76299" y="1572798"/>
            <a:ext cx="4123218" cy="556252"/>
          </a:xfr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CA" sz="2400" dirty="0" smtClean="0"/>
              <a:t>Goals of the OCR-VC</a:t>
            </a:r>
            <a:endParaRPr lang="en-CA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12526" y="2312411"/>
            <a:ext cx="7610476" cy="3814975"/>
          </a:xfrm>
        </p:spPr>
        <p:txBody>
          <a:bodyPr>
            <a:noAutofit/>
          </a:bodyPr>
          <a:lstStyle/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To ensure the continuity </a:t>
            </a:r>
            <a:r>
              <a:rPr lang="en-CA" dirty="0">
                <a:solidFill>
                  <a:schemeClr val="tx1"/>
                </a:solidFill>
              </a:rPr>
              <a:t>of the </a:t>
            </a:r>
            <a:r>
              <a:rPr lang="en-CA" dirty="0" smtClean="0">
                <a:solidFill>
                  <a:schemeClr val="tx1"/>
                </a:solidFill>
              </a:rPr>
              <a:t>ocean colour  </a:t>
            </a:r>
            <a:r>
              <a:rPr lang="en-CA" dirty="0">
                <a:solidFill>
                  <a:schemeClr val="tx1"/>
                </a:solidFill>
              </a:rPr>
              <a:t>time </a:t>
            </a:r>
            <a:r>
              <a:rPr lang="en-CA" dirty="0" smtClean="0">
                <a:solidFill>
                  <a:schemeClr val="tx1"/>
                </a:solidFill>
              </a:rPr>
              <a:t>series – Climate </a:t>
            </a:r>
            <a:r>
              <a:rPr lang="en-CA" dirty="0">
                <a:solidFill>
                  <a:schemeClr val="tx1"/>
                </a:solidFill>
              </a:rPr>
              <a:t>D</a:t>
            </a:r>
            <a:r>
              <a:rPr lang="en-CA" dirty="0" smtClean="0">
                <a:solidFill>
                  <a:schemeClr val="tx1"/>
                </a:solidFill>
              </a:rPr>
              <a:t>ata </a:t>
            </a:r>
            <a:r>
              <a:rPr lang="en-CA" dirty="0">
                <a:solidFill>
                  <a:schemeClr val="tx1"/>
                </a:solidFill>
              </a:rPr>
              <a:t>R</a:t>
            </a:r>
            <a:r>
              <a:rPr lang="en-CA" dirty="0" smtClean="0">
                <a:solidFill>
                  <a:schemeClr val="tx1"/>
                </a:solidFill>
              </a:rPr>
              <a:t>ecord</a:t>
            </a:r>
            <a:endParaRPr lang="en-CA" dirty="0">
              <a:solidFill>
                <a:schemeClr val="tx1"/>
              </a:solidFill>
            </a:endParaRPr>
          </a:p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To provide high </a:t>
            </a:r>
            <a:r>
              <a:rPr lang="en-CA" dirty="0">
                <a:solidFill>
                  <a:schemeClr val="tx1"/>
                </a:solidFill>
              </a:rPr>
              <a:t>quality data sets </a:t>
            </a:r>
            <a:r>
              <a:rPr lang="en-CA" dirty="0" smtClean="0">
                <a:solidFill>
                  <a:schemeClr val="tx1"/>
                </a:solidFill>
              </a:rPr>
              <a:t> through a </a:t>
            </a:r>
            <a:r>
              <a:rPr lang="en-CA" dirty="0">
                <a:solidFill>
                  <a:schemeClr val="tx1"/>
                </a:solidFill>
              </a:rPr>
              <a:t>concerted inter‐agency effort on activities relating to sensor inter‐comparison (</a:t>
            </a:r>
            <a:r>
              <a:rPr lang="en-CA" b="1" dirty="0" smtClean="0">
                <a:solidFill>
                  <a:schemeClr val="tx1"/>
                </a:solidFill>
              </a:rPr>
              <a:t>INSITU-OCR)</a:t>
            </a:r>
            <a:endParaRPr lang="en-CA" b="1" dirty="0">
              <a:solidFill>
                <a:schemeClr val="tx1"/>
              </a:solidFill>
            </a:endParaRPr>
          </a:p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Data </a:t>
            </a:r>
            <a:r>
              <a:rPr lang="en-CA" dirty="0">
                <a:solidFill>
                  <a:schemeClr val="tx1"/>
                </a:solidFill>
              </a:rPr>
              <a:t>harmonization, support implementation of </a:t>
            </a:r>
            <a:r>
              <a:rPr lang="en-CA" dirty="0" smtClean="0">
                <a:solidFill>
                  <a:schemeClr val="tx1"/>
                </a:solidFill>
              </a:rPr>
              <a:t>ECVs (IOCCG Task Force on </a:t>
            </a:r>
            <a:r>
              <a:rPr lang="en-CA" b="1" dirty="0" smtClean="0">
                <a:solidFill>
                  <a:schemeClr val="tx1"/>
                </a:solidFill>
              </a:rPr>
              <a:t>ECV Assessment</a:t>
            </a:r>
            <a:r>
              <a:rPr lang="en-CA" dirty="0" smtClean="0">
                <a:solidFill>
                  <a:schemeClr val="tx1"/>
                </a:solidFill>
              </a:rPr>
              <a:t>)</a:t>
            </a:r>
            <a:endParaRPr lang="en-CA" dirty="0">
              <a:solidFill>
                <a:schemeClr val="tx1"/>
              </a:solidFill>
            </a:endParaRPr>
          </a:p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Facilitate </a:t>
            </a:r>
            <a:r>
              <a:rPr lang="en-CA" dirty="0">
                <a:solidFill>
                  <a:schemeClr val="tx1"/>
                </a:solidFill>
              </a:rPr>
              <a:t>timely and easy access to data (user interface) </a:t>
            </a:r>
          </a:p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Capacity </a:t>
            </a:r>
            <a:r>
              <a:rPr lang="en-CA" dirty="0">
                <a:solidFill>
                  <a:schemeClr val="tx1"/>
                </a:solidFill>
              </a:rPr>
              <a:t>building and outreach</a:t>
            </a:r>
          </a:p>
          <a:p>
            <a:endParaRPr lang="en-CA" dirty="0" smtClean="0"/>
          </a:p>
          <a:p>
            <a:r>
              <a:rPr lang="en-CA" dirty="0" smtClean="0"/>
              <a:t>All space agencies on the IOCCG Committee contribute</a:t>
            </a:r>
          </a:p>
          <a:p>
            <a:r>
              <a:rPr lang="en-CA" dirty="0" smtClean="0"/>
              <a:t>to the OCR-VC</a:t>
            </a:r>
            <a:endParaRPr lang="en-CA" dirty="0"/>
          </a:p>
        </p:txBody>
      </p:sp>
      <p:pic>
        <p:nvPicPr>
          <p:cNvPr id="10" name="Picture 8" descr="OCR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668" y="4495731"/>
            <a:ext cx="2658276" cy="237591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6299" y="695236"/>
            <a:ext cx="7877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Franklin Gothic Book" pitchFamily="34" charset="0"/>
              </a:rPr>
              <a:t>Established by IOCCG through </a:t>
            </a:r>
            <a:r>
              <a:rPr lang="en-CA" dirty="0" smtClean="0">
                <a:latin typeface="Franklin Gothic Book" pitchFamily="34" charset="0"/>
              </a:rPr>
              <a:t>CEOS to </a:t>
            </a:r>
            <a:r>
              <a:rPr lang="en-CA" dirty="0">
                <a:latin typeface="Franklin Gothic Book" pitchFamily="34" charset="0"/>
              </a:rPr>
              <a:t>provide a long time series of calibrated ocean colour radiances from measurements obtained from multiple satellites.</a:t>
            </a:r>
            <a:r>
              <a:rPr lang="en-CA" dirty="0">
                <a:solidFill>
                  <a:schemeClr val="bg1"/>
                </a:solidFill>
                <a:latin typeface="Franklin Gothic Book" pitchFamily="34" charset="0"/>
              </a:rPr>
              <a:t> 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20" y="6013163"/>
            <a:ext cx="1285613" cy="5091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44861" y="6127386"/>
            <a:ext cx="431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Franklin Gothic Book" pitchFamily="34" charset="0"/>
              </a:rPr>
              <a:t>Committee on Earth Observation Satellites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43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  Within </a:t>
            </a:r>
            <a:r>
              <a:rPr lang="en-CA" dirty="0"/>
              <a:t>the OCR-VC </a:t>
            </a:r>
            <a:r>
              <a:rPr lang="en-CA" dirty="0" smtClean="0"/>
              <a:t>Framework</a:t>
            </a:r>
            <a:endParaRPr lang="en-CA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95536" y="1047478"/>
            <a:ext cx="1744071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</a:t>
            </a:r>
            <a:r>
              <a:rPr lang="en-CA" sz="2000" dirty="0" smtClean="0"/>
              <a:t>INSITU-OCR</a:t>
            </a:r>
            <a:endParaRPr lang="en-CA" sz="20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95536" y="2886645"/>
            <a:ext cx="3503786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/>
              <a:t>Task </a:t>
            </a:r>
            <a:r>
              <a:rPr lang="en-CA" sz="2000" dirty="0"/>
              <a:t>Force on ECV </a:t>
            </a:r>
            <a:r>
              <a:rPr lang="en-CA" sz="2000" dirty="0" smtClean="0"/>
              <a:t>Assessment </a:t>
            </a:r>
            <a:endParaRPr lang="en-CA" sz="20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95536" y="3809445"/>
            <a:ext cx="4708478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/>
              <a:t>Task </a:t>
            </a:r>
            <a:r>
              <a:rPr lang="en-CA" sz="2000" dirty="0"/>
              <a:t>Force on Satellite Sensor Calibration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9606" y="909296"/>
            <a:ext cx="7358985" cy="16957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en-CA" sz="1600" dirty="0"/>
              <a:t>International Network for Sensor Inter-comparison and Uncertainty Assessment for </a:t>
            </a:r>
            <a:endParaRPr lang="en-CA" sz="1600" dirty="0" smtClean="0"/>
          </a:p>
          <a:p>
            <a:r>
              <a:rPr lang="en-CA" sz="1600" dirty="0" smtClean="0"/>
              <a:t>Ocean </a:t>
            </a:r>
            <a:r>
              <a:rPr lang="en-CA" sz="1600" dirty="0"/>
              <a:t>Colour Radiometry.  SIMBIOS follow-on: plan to establish an Inter-Agency </a:t>
            </a:r>
            <a:endParaRPr lang="en-CA" sz="1600" dirty="0" smtClean="0"/>
          </a:p>
          <a:p>
            <a:r>
              <a:rPr lang="en-CA" sz="1600" dirty="0" smtClean="0"/>
              <a:t>Project </a:t>
            </a:r>
            <a:r>
              <a:rPr lang="en-CA" sz="1600" dirty="0"/>
              <a:t>Office. Produced a White Paper with recommendations 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1600" dirty="0"/>
              <a:t>    space sensor radiometric calibration, characterization and temporal stability;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1600" dirty="0"/>
              <a:t>    development and assessment of satellite products;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1600" dirty="0"/>
              <a:t>  </a:t>
            </a:r>
            <a:r>
              <a:rPr lang="en-CA" sz="1600" i="1" dirty="0"/>
              <a:t>  </a:t>
            </a:r>
            <a:r>
              <a:rPr lang="en-CA" sz="1600" b="1" i="1" dirty="0"/>
              <a:t>in situ data generation and handling;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1600" dirty="0"/>
              <a:t>    information management and support.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9322" y="2668452"/>
            <a:ext cx="5431809" cy="89379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CA" sz="2400" dirty="0"/>
              <a:t> </a:t>
            </a:r>
            <a:r>
              <a:rPr lang="en-CA" sz="1600" dirty="0"/>
              <a:t>Provides guidance on the generation of better, long-term </a:t>
            </a:r>
            <a:endParaRPr lang="en-CA" sz="1600" dirty="0" smtClean="0"/>
          </a:p>
          <a:p>
            <a:r>
              <a:rPr lang="en-CA" sz="1600" dirty="0"/>
              <a:t> </a:t>
            </a:r>
            <a:r>
              <a:rPr lang="en-CA" sz="1600" dirty="0" smtClean="0"/>
              <a:t> OCR </a:t>
            </a:r>
            <a:r>
              <a:rPr lang="en-CA" sz="1600" dirty="0"/>
              <a:t>climate data records.</a:t>
            </a: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484" y="3741205"/>
            <a:ext cx="4206647" cy="104916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en-CA" sz="1600" dirty="0"/>
              <a:t>Proposed Inter-Agency task force to facilitate </a:t>
            </a:r>
            <a:endParaRPr lang="en-CA" sz="1600" dirty="0" smtClean="0"/>
          </a:p>
          <a:p>
            <a:r>
              <a:rPr lang="en-CA" sz="1600" dirty="0" smtClean="0"/>
              <a:t>collaboration </a:t>
            </a:r>
            <a:r>
              <a:rPr lang="en-CA" sz="1600" dirty="0"/>
              <a:t>to maximize the accuracy and </a:t>
            </a:r>
            <a:endParaRPr lang="en-CA" sz="1600" dirty="0" smtClean="0"/>
          </a:p>
          <a:p>
            <a:r>
              <a:rPr lang="en-CA" sz="1600" dirty="0" smtClean="0"/>
              <a:t>stability </a:t>
            </a:r>
            <a:r>
              <a:rPr lang="en-CA" sz="1600" dirty="0"/>
              <a:t>of ocean-colour radiometry records </a:t>
            </a:r>
            <a:endParaRPr lang="en-CA" sz="1600" dirty="0" smtClean="0"/>
          </a:p>
          <a:p>
            <a:r>
              <a:rPr lang="en-CA" sz="1600" dirty="0" smtClean="0"/>
              <a:t>from </a:t>
            </a:r>
            <a:r>
              <a:rPr lang="en-CA" sz="1600" dirty="0"/>
              <a:t>individual missions</a:t>
            </a:r>
            <a:r>
              <a:rPr lang="en-CA" sz="1600" dirty="0" smtClean="0"/>
              <a:t>.</a:t>
            </a: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95536" y="5034452"/>
            <a:ext cx="5333999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Coordination of In Situ Measurement Protocols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9098" y="4990273"/>
            <a:ext cx="3316406" cy="11632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CA" sz="1600" dirty="0"/>
              <a:t>Proposed group to coordinate and </a:t>
            </a:r>
            <a:endParaRPr lang="en-CA" sz="1600" dirty="0" smtClean="0"/>
          </a:p>
          <a:p>
            <a:pPr>
              <a:spcBef>
                <a:spcPct val="0"/>
              </a:spcBef>
            </a:pPr>
            <a:r>
              <a:rPr lang="en-CA" sz="1600" dirty="0" smtClean="0"/>
              <a:t>revise </a:t>
            </a:r>
            <a:r>
              <a:rPr lang="en-CA" sz="1600" dirty="0"/>
              <a:t>in situ measurement </a:t>
            </a:r>
            <a:endParaRPr lang="en-CA" sz="1600" dirty="0" smtClean="0"/>
          </a:p>
          <a:p>
            <a:pPr>
              <a:spcBef>
                <a:spcPct val="0"/>
              </a:spcBef>
            </a:pPr>
            <a:r>
              <a:rPr lang="en-CA" sz="1600" dirty="0" smtClean="0"/>
              <a:t>protocols</a:t>
            </a:r>
            <a:r>
              <a:rPr lang="en-CA" sz="160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289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1742" y="18142"/>
            <a:ext cx="7953829" cy="631372"/>
          </a:xfrm>
        </p:spPr>
        <p:txBody>
          <a:bodyPr/>
          <a:lstStyle/>
          <a:p>
            <a:pPr>
              <a:buNone/>
            </a:pPr>
            <a:r>
              <a:rPr lang="en-CA" sz="2600" dirty="0" smtClean="0"/>
              <a:t>INSITU</a:t>
            </a:r>
            <a:r>
              <a:rPr lang="en-CA" sz="2600" dirty="0"/>
              <a:t>-</a:t>
            </a:r>
            <a:r>
              <a:rPr lang="en-CA" sz="2600" dirty="0" smtClean="0"/>
              <a:t>OCR activities</a:t>
            </a:r>
            <a:endParaRPr lang="en-CA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823605" y="671284"/>
            <a:ext cx="8011965" cy="51525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CA" sz="2200" dirty="0" smtClean="0"/>
              <a:t>…the INSITU</a:t>
            </a:r>
            <a:r>
              <a:rPr lang="en-CA" sz="2200" dirty="0"/>
              <a:t>-</a:t>
            </a:r>
            <a:r>
              <a:rPr lang="en-CA" sz="2200" dirty="0" smtClean="0"/>
              <a:t>OCR </a:t>
            </a:r>
            <a:r>
              <a:rPr lang="en-CA" sz="2200" dirty="0"/>
              <a:t>initiative aims at integrating and rationalizing inter-agency efforts on satellite sensor inter-comparisons and uncertainty assessment for remote sensing products with particular emphasis on requirements addressing the generation of Ocean Color Essential Climate Variables (ECV</a:t>
            </a:r>
            <a:r>
              <a:rPr lang="en-CA" sz="2200" dirty="0" smtClean="0"/>
              <a:t>)…</a:t>
            </a:r>
            <a:endParaRPr lang="en-CA" sz="2200" dirty="0"/>
          </a:p>
          <a:p>
            <a:endParaRPr lang="en-CA" sz="2200" dirty="0" smtClean="0"/>
          </a:p>
          <a:p>
            <a:pPr marL="342900" indent="-342900">
              <a:buAutoNum type="arabicPeriod"/>
            </a:pPr>
            <a:r>
              <a:rPr lang="en-CA" sz="2200" dirty="0" smtClean="0"/>
              <a:t>Space </a:t>
            </a:r>
            <a:r>
              <a:rPr lang="en-CA" sz="2200" dirty="0"/>
              <a:t>sensor radiometric calibration, characterization and temporal stability</a:t>
            </a:r>
            <a:r>
              <a:rPr lang="en-CA" sz="2200" dirty="0" smtClean="0"/>
              <a:t>;</a:t>
            </a:r>
          </a:p>
          <a:p>
            <a:pPr marL="342900" indent="-342900">
              <a:buAutoNum type="arabicPeriod"/>
            </a:pPr>
            <a:endParaRPr lang="en-CA" sz="2200" dirty="0" smtClean="0"/>
          </a:p>
          <a:p>
            <a:r>
              <a:rPr lang="en-CA" sz="2200" dirty="0" smtClean="0"/>
              <a:t>2. Development </a:t>
            </a:r>
            <a:r>
              <a:rPr lang="en-CA" sz="2200" dirty="0"/>
              <a:t>and assessment of satellite products; </a:t>
            </a:r>
            <a:endParaRPr lang="en-CA" sz="2200" dirty="0" smtClean="0"/>
          </a:p>
          <a:p>
            <a:endParaRPr lang="en-CA" sz="2200" dirty="0"/>
          </a:p>
          <a:p>
            <a:r>
              <a:rPr lang="en-CA" sz="2200" b="1" dirty="0" smtClean="0"/>
              <a:t>3. In </a:t>
            </a:r>
            <a:r>
              <a:rPr lang="en-CA" sz="2200" b="1" dirty="0"/>
              <a:t>situ data generation and handling</a:t>
            </a:r>
            <a:r>
              <a:rPr lang="en-CA" sz="2200" b="1" dirty="0" smtClean="0"/>
              <a:t>;</a:t>
            </a:r>
            <a:endParaRPr lang="en-CA" sz="2200" b="1" dirty="0"/>
          </a:p>
          <a:p>
            <a:endParaRPr lang="en-CA" sz="2200" dirty="0" smtClean="0"/>
          </a:p>
          <a:p>
            <a:r>
              <a:rPr lang="en-CA" sz="2200" dirty="0" smtClean="0"/>
              <a:t>4. information </a:t>
            </a:r>
            <a:r>
              <a:rPr lang="en-CA" sz="2200" dirty="0"/>
              <a:t>management and support</a:t>
            </a:r>
            <a:r>
              <a:rPr lang="en-CA" sz="2200" dirty="0" smtClean="0"/>
              <a:t>.</a:t>
            </a: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val="212195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4573" y="159273"/>
            <a:ext cx="8109856" cy="6186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Extracts from last input to CEOS-SIT, December 2015 (Paula)</a:t>
            </a:r>
          </a:p>
          <a:p>
            <a:endParaRPr lang="en-US" sz="1400" dirty="0" smtClean="0"/>
          </a:p>
          <a:p>
            <a:r>
              <a:rPr lang="en-US" sz="1400" dirty="0" smtClean="0"/>
              <a:t>For </a:t>
            </a:r>
            <a:r>
              <a:rPr lang="en-US" sz="1400" dirty="0"/>
              <a:t>VC-07 – Suggested input: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In 2014, IOCCG undertook a relevant "agency mapping" exercise that included consideration of available, and planned, international agency assets and resources for OCR </a:t>
            </a:r>
            <a:r>
              <a:rPr lang="en-US" sz="1400" dirty="0" err="1"/>
              <a:t>cal</a:t>
            </a:r>
            <a:r>
              <a:rPr lang="en-US" sz="1400" dirty="0"/>
              <a:t>/val.  As a first step towards implementation of the International Network for Sensor Inter-comparison and Uncertainty assessment for Ocean </a:t>
            </a:r>
            <a:r>
              <a:rPr lang="en-US" sz="1400" dirty="0" err="1"/>
              <a:t>Colour</a:t>
            </a:r>
            <a:r>
              <a:rPr lang="en-US" sz="1400" dirty="0"/>
              <a:t> Radiometry (INSITU-OCR) by IOCCG member agencies, the IOCCG asked that each agency indicate on the spreadsheet their potential area of contribution to INSITU-OCR implementation.  At the 3-5 March 2015 IOCCG meeting, IOCCG asked the member agencies to provide an agency-based list of infrastructure and assets. IOCCG has collated this information.  Once formatted IOCCG will submit to CEOS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For VC-09 – Suggested input: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IOCCG requested that agencies identify resources to support the INSITU-OCR; IOCCG is using this information to identify gaps in infrastructure that agencies could collectively address.  As of June 2015, agencies were requested to submit to the IOCCG Chair a short list of actual gaps in support of existing/upcoming missions, a list of priorities from their perspective, as well as areas where they need help, e.g., a need for more validation sites.  Once the OCR-VC has this updated information compiled, it will be conveyed to CEOS-SIT via the OCR-VC Chairs.  Additionally, there have been recent discussions about the format for submissions of in situ data to the agencies.  (Note: it would be beneficial to have an interagency standard template.)  Next SIT meeting will be the deadline for the OCR-VC gap analysis along with mapping exercise output from VC-07.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600" b="1" dirty="0" smtClean="0"/>
              <a:t>Short, useful gap analysis needed – one that we are able to address</a:t>
            </a:r>
            <a:r>
              <a:rPr lang="is-IS" sz="1600" b="1" dirty="0" smtClean="0"/>
              <a:t>…..</a:t>
            </a:r>
            <a:endParaRPr lang="en-US" sz="1600" b="1" dirty="0" smtClean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568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1742" y="199571"/>
            <a:ext cx="7953829" cy="631372"/>
          </a:xfrm>
        </p:spPr>
        <p:txBody>
          <a:bodyPr/>
          <a:lstStyle/>
          <a:p>
            <a:pPr>
              <a:buNone/>
            </a:pPr>
            <a:r>
              <a:rPr lang="en-CA" sz="2600" dirty="0" smtClean="0"/>
              <a:t>Some suggestions</a:t>
            </a:r>
            <a:r>
              <a:rPr lang="is-IS" sz="2600" dirty="0" smtClean="0"/>
              <a:t> for </a:t>
            </a:r>
            <a:r>
              <a:rPr lang="en-US" sz="2600" dirty="0" smtClean="0"/>
              <a:t>gaps </a:t>
            </a:r>
            <a:r>
              <a:rPr lang="en-US" sz="2600" dirty="0"/>
              <a:t>in infrastructure that agencies could collectively </a:t>
            </a:r>
            <a:r>
              <a:rPr lang="en-US" sz="2600" dirty="0" smtClean="0"/>
              <a:t>address</a:t>
            </a:r>
            <a:r>
              <a:rPr lang="is-IS" sz="2600" dirty="0" smtClean="0"/>
              <a:t>….</a:t>
            </a:r>
            <a:endParaRPr lang="en-CA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805462" y="2013854"/>
            <a:ext cx="8011965" cy="34290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AutoNum type="arabicPeriod"/>
            </a:pPr>
            <a:r>
              <a:rPr lang="en-CA" sz="2000" dirty="0" smtClean="0"/>
              <a:t>Space </a:t>
            </a:r>
            <a:r>
              <a:rPr lang="en-CA" sz="2000" dirty="0"/>
              <a:t>sensor radiometric calibration, characterization and temporal </a:t>
            </a:r>
            <a:r>
              <a:rPr lang="en-CA" sz="2000" dirty="0" smtClean="0"/>
              <a:t>stability</a:t>
            </a:r>
            <a:endParaRPr lang="en-CA" sz="2000" dirty="0" smtClean="0">
              <a:solidFill>
                <a:srgbClr val="FF0000"/>
              </a:solidFill>
            </a:endParaRPr>
          </a:p>
          <a:p>
            <a:r>
              <a:rPr lang="en-CA" sz="2000" dirty="0" smtClean="0">
                <a:solidFill>
                  <a:srgbClr val="FF0000"/>
                </a:solidFill>
              </a:rPr>
              <a:t>suggest we leave this, already have good WGCV progress , permanent WG  </a:t>
            </a:r>
            <a:r>
              <a:rPr lang="en-CA" sz="2000" dirty="0" err="1" smtClean="0">
                <a:solidFill>
                  <a:srgbClr val="FF0000"/>
                </a:solidFill>
              </a:rPr>
              <a:t>etc</a:t>
            </a:r>
            <a:r>
              <a:rPr lang="en-CA" sz="2000" dirty="0" smtClean="0">
                <a:solidFill>
                  <a:srgbClr val="FF0000"/>
                </a:solidFill>
              </a:rPr>
              <a:t> </a:t>
            </a:r>
            <a:endParaRPr lang="en-CA" sz="20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CA" sz="2000" dirty="0" smtClean="0"/>
          </a:p>
          <a:p>
            <a:r>
              <a:rPr lang="en-CA" sz="2000" dirty="0" smtClean="0"/>
              <a:t>2. Development </a:t>
            </a:r>
            <a:r>
              <a:rPr lang="en-CA" sz="2000" dirty="0"/>
              <a:t>and assessment of satellite products; </a:t>
            </a:r>
            <a:endParaRPr lang="en-CA" sz="2000" dirty="0" smtClean="0"/>
          </a:p>
          <a:p>
            <a:r>
              <a:rPr lang="en-CA" sz="2000" dirty="0" smtClean="0">
                <a:solidFill>
                  <a:srgbClr val="FF0000"/>
                </a:solidFill>
              </a:rPr>
              <a:t>Multi-water type processing?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New generation of PFT products? </a:t>
            </a:r>
            <a:endParaRPr lang="en-CA" sz="2000" dirty="0" smtClean="0">
              <a:solidFill>
                <a:srgbClr val="FF0000"/>
              </a:solidFill>
            </a:endParaRPr>
          </a:p>
          <a:p>
            <a:endParaRPr lang="en-CA" sz="2000" dirty="0"/>
          </a:p>
          <a:p>
            <a:r>
              <a:rPr lang="en-CA" sz="2000" b="1" dirty="0" smtClean="0"/>
              <a:t>3. In </a:t>
            </a:r>
            <a:r>
              <a:rPr lang="en-CA" sz="2000" b="1" dirty="0"/>
              <a:t>situ data generation and handling</a:t>
            </a:r>
            <a:r>
              <a:rPr lang="en-CA" sz="2000" b="1" dirty="0" smtClean="0"/>
              <a:t>;</a:t>
            </a:r>
            <a:endParaRPr lang="en-CA" sz="2000" b="1" dirty="0"/>
          </a:p>
          <a:p>
            <a:r>
              <a:rPr lang="en-CA" sz="2000" dirty="0" smtClean="0">
                <a:solidFill>
                  <a:srgbClr val="FF0000"/>
                </a:solidFill>
              </a:rPr>
              <a:t>Protocols (NASA group efforts &amp; potential protocol publications), also new needs for optically complex waters &amp;  PFTs</a:t>
            </a:r>
          </a:p>
          <a:p>
            <a:endParaRPr lang="en-CA" sz="2000" dirty="0" smtClean="0"/>
          </a:p>
          <a:p>
            <a:r>
              <a:rPr lang="en-CA" sz="2000" dirty="0" smtClean="0"/>
              <a:t>4. information </a:t>
            </a:r>
            <a:r>
              <a:rPr lang="en-CA" sz="2000" dirty="0"/>
              <a:t>management and support</a:t>
            </a:r>
            <a:r>
              <a:rPr lang="en-CA" sz="2000" dirty="0" smtClean="0"/>
              <a:t>.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Large volume data distribution &amp; </a:t>
            </a:r>
            <a:r>
              <a:rPr lang="en-CA" sz="2000" dirty="0" err="1" smtClean="0">
                <a:solidFill>
                  <a:srgbClr val="FF0000"/>
                </a:solidFill>
              </a:rPr>
              <a:t>curation</a:t>
            </a:r>
            <a:r>
              <a:rPr lang="en-CA" sz="2000" dirty="0" smtClean="0">
                <a:solidFill>
                  <a:srgbClr val="FF0000"/>
                </a:solidFill>
              </a:rPr>
              <a:t>/re-processing</a:t>
            </a:r>
          </a:p>
          <a:p>
            <a:endParaRPr lang="en-CA" sz="2000" dirty="0">
              <a:solidFill>
                <a:srgbClr val="FF0000"/>
              </a:solidFill>
            </a:endParaRPr>
          </a:p>
          <a:p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132842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M_blue_earth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7EAC72-68AA-445C-90FA-997B62714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PM_blue_earth</Template>
  <TotalTime>22131</TotalTime>
  <Words>823</Words>
  <Application>Microsoft Macintosh PowerPoint</Application>
  <PresentationFormat>On-screen Show (4:3)</PresentationFormat>
  <Paragraphs>72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PM_blue_earth</vt:lpstr>
      <vt:lpstr>The International Ocean Colour Coordinating Group</vt:lpstr>
      <vt:lpstr> Ocean Colour Radiometry – Virtual Constellation (OCR-VC)</vt:lpstr>
      <vt:lpstr>  Within the OCR-VC Framework</vt:lpstr>
      <vt:lpstr>INSITU-OCR activities</vt:lpstr>
      <vt:lpstr>PowerPoint Presentation</vt:lpstr>
      <vt:lpstr>Some suggestions for gaps in infrastructure that agencies could collectively address….</vt:lpstr>
    </vt:vector>
  </TitlesOfParts>
  <Company>dfo-mpo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Earth</dc:title>
  <dc:creator>Stuart-Hacquebard, Venetia</dc:creator>
  <cp:keywords/>
  <cp:lastModifiedBy>Stewart Bernard</cp:lastModifiedBy>
  <cp:revision>314</cp:revision>
  <dcterms:created xsi:type="dcterms:W3CDTF">2012-07-24T17:12:30Z</dcterms:created>
  <dcterms:modified xsi:type="dcterms:W3CDTF">2016-02-29T13:48:58Z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TC018572839991</vt:lpwstr>
  </property>
  <property fmtid="{D5CDD505-2E9C-101B-9397-08002B2CF9AE}" pid="3" name="_AdHocReviewCycleID">
    <vt:i4>221010258</vt:i4>
  </property>
  <property fmtid="{D5CDD505-2E9C-101B-9397-08002B2CF9AE}" pid="4" name="_NewReviewCycle">
    <vt:lpwstr/>
  </property>
  <property fmtid="{D5CDD505-2E9C-101B-9397-08002B2CF9AE}" pid="5" name="_EmailSubject">
    <vt:lpwstr>IOCCG at GHRSST meeting Cape Town 2 - 6 June</vt:lpwstr>
  </property>
  <property fmtid="{D5CDD505-2E9C-101B-9397-08002B2CF9AE}" pid="6" name="_AuthorEmail">
    <vt:lpwstr>Venetia.Stuart@dfo-mpo.gc.ca</vt:lpwstr>
  </property>
  <property fmtid="{D5CDD505-2E9C-101B-9397-08002B2CF9AE}" pid="7" name="_AuthorEmailDisplayName">
    <vt:lpwstr>Stuart, Venetia</vt:lpwstr>
  </property>
</Properties>
</file>