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2" r:id="rId3"/>
    <p:sldMasterId id="2147483673" r:id="rId4"/>
  </p:sldMasterIdLst>
  <p:notesMasterIdLst>
    <p:notesMasterId r:id="rId25"/>
  </p:notesMasterIdLst>
  <p:handoutMasterIdLst>
    <p:handoutMasterId r:id="rId26"/>
  </p:handoutMasterIdLst>
  <p:sldIdLst>
    <p:sldId id="262" r:id="rId5"/>
    <p:sldId id="363" r:id="rId6"/>
    <p:sldId id="295" r:id="rId7"/>
    <p:sldId id="318" r:id="rId8"/>
    <p:sldId id="338" r:id="rId9"/>
    <p:sldId id="339" r:id="rId10"/>
    <p:sldId id="317" r:id="rId11"/>
    <p:sldId id="353" r:id="rId12"/>
    <p:sldId id="356" r:id="rId13"/>
    <p:sldId id="342" r:id="rId14"/>
    <p:sldId id="343" r:id="rId15"/>
    <p:sldId id="350" r:id="rId16"/>
    <p:sldId id="352" r:id="rId17"/>
    <p:sldId id="355" r:id="rId18"/>
    <p:sldId id="351" r:id="rId19"/>
    <p:sldId id="357" r:id="rId20"/>
    <p:sldId id="360" r:id="rId21"/>
    <p:sldId id="361" r:id="rId22"/>
    <p:sldId id="359" r:id="rId23"/>
    <p:sldId id="362" r:id="rId24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e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E84DA"/>
    <a:srgbClr val="595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7" autoAdjust="0"/>
    <p:restoredTop sz="86466" autoAdjust="0"/>
  </p:normalViewPr>
  <p:slideViewPr>
    <p:cSldViewPr snapToGrid="0" snapToObjects="1">
      <p:cViewPr varScale="1">
        <p:scale>
          <a:sx n="71" d="100"/>
          <a:sy n="71" d="100"/>
        </p:scale>
        <p:origin x="331" y="5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-7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35700-E5D2-471D-AEE7-C9A14F281731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759E84AE-32AF-4494-B745-1D57F138ADB5}">
      <dgm:prSet phldrT="[Texte]" custT="1"/>
      <dgm:spPr/>
      <dgm:t>
        <a:bodyPr/>
        <a:lstStyle/>
        <a:p>
          <a:pPr algn="ctr"/>
          <a:r>
            <a:rPr lang="fr-FR" sz="1200" b="1" dirty="0" smtClean="0"/>
            <a:t>REANALYSES</a:t>
          </a:r>
        </a:p>
        <a:p>
          <a:pPr algn="ctr"/>
          <a:r>
            <a:rPr lang="fr-FR" sz="1400" dirty="0" smtClean="0"/>
            <a:t>10 to 45 </a:t>
          </a:r>
          <a:r>
            <a:rPr lang="fr-FR" sz="1400" dirty="0" err="1" smtClean="0"/>
            <a:t>years</a:t>
          </a:r>
          <a:endParaRPr lang="fr-FR" sz="1400" b="1" dirty="0" smtClean="0"/>
        </a:p>
      </dgm:t>
    </dgm:pt>
    <dgm:pt modelId="{9B52E3B3-C8DE-41BC-A46A-8F7F242387C2}" type="parTrans" cxnId="{43536105-F5B1-41DF-900D-C4BAC9B33C35}">
      <dgm:prSet/>
      <dgm:spPr/>
      <dgm:t>
        <a:bodyPr/>
        <a:lstStyle/>
        <a:p>
          <a:endParaRPr lang="fr-FR"/>
        </a:p>
      </dgm:t>
    </dgm:pt>
    <dgm:pt modelId="{5A8D3A2F-1D89-481F-B71D-2A97606CBFC8}" type="sibTrans" cxnId="{43536105-F5B1-41DF-900D-C4BAC9B33C35}">
      <dgm:prSet/>
      <dgm:spPr/>
      <dgm:t>
        <a:bodyPr/>
        <a:lstStyle/>
        <a:p>
          <a:endParaRPr lang="fr-FR"/>
        </a:p>
      </dgm:t>
    </dgm:pt>
    <dgm:pt modelId="{9524B06C-7D81-4678-B9E4-A21B6B94D434}">
      <dgm:prSet phldrT="[Texte]" custT="1"/>
      <dgm:spPr/>
      <dgm:t>
        <a:bodyPr/>
        <a:lstStyle/>
        <a:p>
          <a:pPr algn="ctr"/>
          <a:r>
            <a:rPr lang="fr-FR" sz="1200" b="1" dirty="0" smtClean="0"/>
            <a:t>REAL-TIME</a:t>
          </a:r>
        </a:p>
        <a:p>
          <a:pPr algn="ctr"/>
          <a:r>
            <a:rPr lang="fr-FR" sz="1400" dirty="0" smtClean="0"/>
            <a:t>Daily, </a:t>
          </a:r>
          <a:r>
            <a:rPr lang="fr-FR" sz="1400" dirty="0" err="1" smtClean="0"/>
            <a:t>hourly</a:t>
          </a:r>
          <a:endParaRPr lang="fr-FR" sz="1200" b="1" dirty="0"/>
        </a:p>
      </dgm:t>
    </dgm:pt>
    <dgm:pt modelId="{A19BAD21-2EFE-4BA5-B1C3-A8861C046B49}" type="parTrans" cxnId="{86E95661-D6AB-4759-B99B-C25B3FACC2E2}">
      <dgm:prSet/>
      <dgm:spPr/>
      <dgm:t>
        <a:bodyPr/>
        <a:lstStyle/>
        <a:p>
          <a:endParaRPr lang="fr-FR"/>
        </a:p>
      </dgm:t>
    </dgm:pt>
    <dgm:pt modelId="{A9002BF4-675E-4018-B18F-55909B72A2CD}" type="sibTrans" cxnId="{86E95661-D6AB-4759-B99B-C25B3FACC2E2}">
      <dgm:prSet/>
      <dgm:spPr/>
      <dgm:t>
        <a:bodyPr/>
        <a:lstStyle/>
        <a:p>
          <a:endParaRPr lang="fr-FR"/>
        </a:p>
      </dgm:t>
    </dgm:pt>
    <dgm:pt modelId="{66C3448D-435A-4396-9EEB-ABBFC8CCE6CB}">
      <dgm:prSet phldrT="[Texte]" custT="1"/>
      <dgm:spPr/>
      <dgm:t>
        <a:bodyPr/>
        <a:lstStyle/>
        <a:p>
          <a:pPr algn="ctr"/>
          <a:r>
            <a:rPr lang="fr-FR" sz="1200" b="1" dirty="0" smtClean="0"/>
            <a:t>FORECAST</a:t>
          </a:r>
        </a:p>
        <a:p>
          <a:pPr algn="ctr"/>
          <a:r>
            <a:rPr lang="fr-FR" sz="1400" dirty="0" smtClean="0"/>
            <a:t>2 to 10 </a:t>
          </a:r>
          <a:r>
            <a:rPr lang="fr-FR" sz="1400" dirty="0" err="1" smtClean="0"/>
            <a:t>days</a:t>
          </a:r>
          <a:endParaRPr lang="fr-FR" sz="1400" b="1" dirty="0"/>
        </a:p>
      </dgm:t>
    </dgm:pt>
    <dgm:pt modelId="{A0D3640C-52D3-4B86-BB2E-1E4158124BD7}" type="parTrans" cxnId="{0428D21D-0E7E-47C5-A484-9C9251D6085E}">
      <dgm:prSet/>
      <dgm:spPr/>
      <dgm:t>
        <a:bodyPr/>
        <a:lstStyle/>
        <a:p>
          <a:endParaRPr lang="fr-FR"/>
        </a:p>
      </dgm:t>
    </dgm:pt>
    <dgm:pt modelId="{2E4645A9-C9CF-4A7C-A8F5-F72C3F463C39}" type="sibTrans" cxnId="{0428D21D-0E7E-47C5-A484-9C9251D6085E}">
      <dgm:prSet/>
      <dgm:spPr/>
      <dgm:t>
        <a:bodyPr/>
        <a:lstStyle/>
        <a:p>
          <a:endParaRPr lang="fr-FR"/>
        </a:p>
      </dgm:t>
    </dgm:pt>
    <dgm:pt modelId="{FD57B3B5-5A53-41B4-AD7B-9417AE749043}" type="pres">
      <dgm:prSet presAssocID="{2DB35700-E5D2-471D-AEE7-C9A14F281731}" presName="Name0" presStyleCnt="0">
        <dgm:presLayoutVars>
          <dgm:dir/>
          <dgm:resizeHandles val="exact"/>
        </dgm:presLayoutVars>
      </dgm:prSet>
      <dgm:spPr/>
    </dgm:pt>
    <dgm:pt modelId="{6C77AFCF-939D-491C-B78F-3403E78400FA}" type="pres">
      <dgm:prSet presAssocID="{759E84AE-32AF-4494-B745-1D57F138ADB5}" presName="node" presStyleLbl="node1" presStyleIdx="0" presStyleCnt="3" custScaleX="63710" custScaleY="538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7579400-2E62-4D89-836B-002C25E77F77}" type="pres">
      <dgm:prSet presAssocID="{5A8D3A2F-1D89-481F-B71D-2A97606CBFC8}" presName="sibTrans" presStyleLbl="sibTrans2D1" presStyleIdx="0" presStyleCnt="2" custScaleX="34763"/>
      <dgm:spPr/>
      <dgm:t>
        <a:bodyPr/>
        <a:lstStyle/>
        <a:p>
          <a:endParaRPr lang="fr-FR"/>
        </a:p>
      </dgm:t>
    </dgm:pt>
    <dgm:pt modelId="{E76EAAB5-0A82-4CDF-8427-E85D9EABC266}" type="pres">
      <dgm:prSet presAssocID="{5A8D3A2F-1D89-481F-B71D-2A97606CBFC8}" presName="connectorText" presStyleLbl="sibTrans2D1" presStyleIdx="0" presStyleCnt="2"/>
      <dgm:spPr/>
      <dgm:t>
        <a:bodyPr/>
        <a:lstStyle/>
        <a:p>
          <a:endParaRPr lang="fr-FR"/>
        </a:p>
      </dgm:t>
    </dgm:pt>
    <dgm:pt modelId="{0DC476FD-9D4D-48CD-9033-59B231626234}" type="pres">
      <dgm:prSet presAssocID="{9524B06C-7D81-4678-B9E4-A21B6B94D434}" presName="node" presStyleLbl="node1" presStyleIdx="1" presStyleCnt="3" custScaleX="49158" custScaleY="707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8C60CF3-7BA1-43AA-A2AE-B3AB3C8BE47C}" type="pres">
      <dgm:prSet presAssocID="{A9002BF4-675E-4018-B18F-55909B72A2CD}" presName="sibTrans" presStyleLbl="sibTrans2D1" presStyleIdx="1" presStyleCnt="2" custScaleX="34763"/>
      <dgm:spPr/>
      <dgm:t>
        <a:bodyPr/>
        <a:lstStyle/>
        <a:p>
          <a:endParaRPr lang="fr-FR"/>
        </a:p>
      </dgm:t>
    </dgm:pt>
    <dgm:pt modelId="{C2C22D81-4B2E-4513-9F5F-7E43C582E466}" type="pres">
      <dgm:prSet presAssocID="{A9002BF4-675E-4018-B18F-55909B72A2CD}" presName="connectorText" presStyleLbl="sibTrans2D1" presStyleIdx="1" presStyleCnt="2"/>
      <dgm:spPr/>
      <dgm:t>
        <a:bodyPr/>
        <a:lstStyle/>
        <a:p>
          <a:endParaRPr lang="fr-FR"/>
        </a:p>
      </dgm:t>
    </dgm:pt>
    <dgm:pt modelId="{448B1B89-F7FB-4839-9830-433DD522CF6C}" type="pres">
      <dgm:prSet presAssocID="{66C3448D-435A-4396-9EEB-ABBFC8CCE6CB}" presName="node" presStyleLbl="node1" presStyleIdx="2" presStyleCnt="3" custScaleX="49158" custScaleY="53846" custLinFactNeighborX="916" custLinFactNeighborY="205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6E95661-D6AB-4759-B99B-C25B3FACC2E2}" srcId="{2DB35700-E5D2-471D-AEE7-C9A14F281731}" destId="{9524B06C-7D81-4678-B9E4-A21B6B94D434}" srcOrd="1" destOrd="0" parTransId="{A19BAD21-2EFE-4BA5-B1C3-A8861C046B49}" sibTransId="{A9002BF4-675E-4018-B18F-55909B72A2CD}"/>
    <dgm:cxn modelId="{D59B1FA3-50A5-4E82-8AE9-6DA9AB093248}" type="presOf" srcId="{2DB35700-E5D2-471D-AEE7-C9A14F281731}" destId="{FD57B3B5-5A53-41B4-AD7B-9417AE749043}" srcOrd="0" destOrd="0" presId="urn:microsoft.com/office/officeart/2005/8/layout/process1"/>
    <dgm:cxn modelId="{C47B8B77-9124-4C67-8DD1-908ABB12D59D}" type="presOf" srcId="{5A8D3A2F-1D89-481F-B71D-2A97606CBFC8}" destId="{E76EAAB5-0A82-4CDF-8427-E85D9EABC266}" srcOrd="1" destOrd="0" presId="urn:microsoft.com/office/officeart/2005/8/layout/process1"/>
    <dgm:cxn modelId="{526C95EA-DE59-4E22-82B0-9AF82DF5B88D}" type="presOf" srcId="{A9002BF4-675E-4018-B18F-55909B72A2CD}" destId="{C2C22D81-4B2E-4513-9F5F-7E43C582E466}" srcOrd="1" destOrd="0" presId="urn:microsoft.com/office/officeart/2005/8/layout/process1"/>
    <dgm:cxn modelId="{F74B0291-7017-4347-8F65-66D310038CD2}" type="presOf" srcId="{66C3448D-435A-4396-9EEB-ABBFC8CCE6CB}" destId="{448B1B89-F7FB-4839-9830-433DD522CF6C}" srcOrd="0" destOrd="0" presId="urn:microsoft.com/office/officeart/2005/8/layout/process1"/>
    <dgm:cxn modelId="{F44F8C03-70C6-43F4-B0BB-5A8661A86443}" type="presOf" srcId="{A9002BF4-675E-4018-B18F-55909B72A2CD}" destId="{58C60CF3-7BA1-43AA-A2AE-B3AB3C8BE47C}" srcOrd="0" destOrd="0" presId="urn:microsoft.com/office/officeart/2005/8/layout/process1"/>
    <dgm:cxn modelId="{DC77FC08-3301-432C-B2CE-E013790591CF}" type="presOf" srcId="{759E84AE-32AF-4494-B745-1D57F138ADB5}" destId="{6C77AFCF-939D-491C-B78F-3403E78400FA}" srcOrd="0" destOrd="0" presId="urn:microsoft.com/office/officeart/2005/8/layout/process1"/>
    <dgm:cxn modelId="{64B06F58-5385-46E2-A892-0030228489CF}" type="presOf" srcId="{9524B06C-7D81-4678-B9E4-A21B6B94D434}" destId="{0DC476FD-9D4D-48CD-9033-59B231626234}" srcOrd="0" destOrd="0" presId="urn:microsoft.com/office/officeart/2005/8/layout/process1"/>
    <dgm:cxn modelId="{43536105-F5B1-41DF-900D-C4BAC9B33C35}" srcId="{2DB35700-E5D2-471D-AEE7-C9A14F281731}" destId="{759E84AE-32AF-4494-B745-1D57F138ADB5}" srcOrd="0" destOrd="0" parTransId="{9B52E3B3-C8DE-41BC-A46A-8F7F242387C2}" sibTransId="{5A8D3A2F-1D89-481F-B71D-2A97606CBFC8}"/>
    <dgm:cxn modelId="{0428D21D-0E7E-47C5-A484-9C9251D6085E}" srcId="{2DB35700-E5D2-471D-AEE7-C9A14F281731}" destId="{66C3448D-435A-4396-9EEB-ABBFC8CCE6CB}" srcOrd="2" destOrd="0" parTransId="{A0D3640C-52D3-4B86-BB2E-1E4158124BD7}" sibTransId="{2E4645A9-C9CF-4A7C-A8F5-F72C3F463C39}"/>
    <dgm:cxn modelId="{5DD7FAA5-FB39-4BA1-A9FB-07212C4B2230}" type="presOf" srcId="{5A8D3A2F-1D89-481F-B71D-2A97606CBFC8}" destId="{77579400-2E62-4D89-836B-002C25E77F77}" srcOrd="0" destOrd="0" presId="urn:microsoft.com/office/officeart/2005/8/layout/process1"/>
    <dgm:cxn modelId="{8CF09951-1ABA-420E-B912-3A51732392CF}" type="presParOf" srcId="{FD57B3B5-5A53-41B4-AD7B-9417AE749043}" destId="{6C77AFCF-939D-491C-B78F-3403E78400FA}" srcOrd="0" destOrd="0" presId="urn:microsoft.com/office/officeart/2005/8/layout/process1"/>
    <dgm:cxn modelId="{DAA49D85-E31C-44C5-993F-C8F40E1C11D9}" type="presParOf" srcId="{FD57B3B5-5A53-41B4-AD7B-9417AE749043}" destId="{77579400-2E62-4D89-836B-002C25E77F77}" srcOrd="1" destOrd="0" presId="urn:microsoft.com/office/officeart/2005/8/layout/process1"/>
    <dgm:cxn modelId="{635236AC-4083-49AC-A1DB-777131D2C284}" type="presParOf" srcId="{77579400-2E62-4D89-836B-002C25E77F77}" destId="{E76EAAB5-0A82-4CDF-8427-E85D9EABC266}" srcOrd="0" destOrd="0" presId="urn:microsoft.com/office/officeart/2005/8/layout/process1"/>
    <dgm:cxn modelId="{3F12B0FD-99AE-43E1-A197-1C4938EAFFA6}" type="presParOf" srcId="{FD57B3B5-5A53-41B4-AD7B-9417AE749043}" destId="{0DC476FD-9D4D-48CD-9033-59B231626234}" srcOrd="2" destOrd="0" presId="urn:microsoft.com/office/officeart/2005/8/layout/process1"/>
    <dgm:cxn modelId="{F4B241C7-7C89-4507-B802-F386A742E1B2}" type="presParOf" srcId="{FD57B3B5-5A53-41B4-AD7B-9417AE749043}" destId="{58C60CF3-7BA1-43AA-A2AE-B3AB3C8BE47C}" srcOrd="3" destOrd="0" presId="urn:microsoft.com/office/officeart/2005/8/layout/process1"/>
    <dgm:cxn modelId="{5F1C51F2-0C5C-4BFB-A504-056A58F53BDB}" type="presParOf" srcId="{58C60CF3-7BA1-43AA-A2AE-B3AB3C8BE47C}" destId="{C2C22D81-4B2E-4513-9F5F-7E43C582E466}" srcOrd="0" destOrd="0" presId="urn:microsoft.com/office/officeart/2005/8/layout/process1"/>
    <dgm:cxn modelId="{BCE749E9-1D82-49FF-A108-4CFBBAB063CE}" type="presParOf" srcId="{FD57B3B5-5A53-41B4-AD7B-9417AE749043}" destId="{448B1B89-F7FB-4839-9830-433DD522CF6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5AFE7-C093-8740-9D6F-1FEBF46118F5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346BB-9876-814D-BA12-38787E6BBBA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63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113EB-61F9-3143-9146-17ACDF98059B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9CC74-1FBF-9648-A675-2F742A21FE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16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EC5826F9-204F-E447-9B32-042D1CE86996}" type="slidenum">
              <a:rPr lang="fr-FR">
                <a:solidFill>
                  <a:srgbClr val="000000"/>
                </a:solidFill>
              </a:rPr>
              <a:pPr/>
              <a:t>12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41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  <p:sp>
        <p:nvSpPr>
          <p:cNvPr id="819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63F525B4-AD29-8849-9340-B75CC8F7C57A}" type="slidenum">
              <a:rPr lang="fr-FR">
                <a:solidFill>
                  <a:srgbClr val="000000"/>
                </a:solidFill>
              </a:rPr>
              <a:pPr/>
              <a:t>13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0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901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C7BA67D-8C04-413E-B8E8-2E0686C12FAC}" type="slidenum">
              <a:rPr lang="fr-FR" altLang="it-IT" smtClean="0">
                <a:solidFill>
                  <a:srgbClr val="000000"/>
                </a:solidFill>
              </a:rPr>
              <a:pPr/>
              <a:t>14</a:t>
            </a:fld>
            <a:endParaRPr lang="fr-FR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1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EC5826F9-204F-E447-9B32-042D1CE86996}" type="slidenum">
              <a:rPr lang="fr-FR">
                <a:solidFill>
                  <a:srgbClr val="000000"/>
                </a:solidFill>
              </a:rPr>
              <a:pPr/>
              <a:t>15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8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265127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aseline="0">
                <a:solidFill>
                  <a:srgbClr val="5959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sous-titre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26619"/>
            <a:ext cx="2037976" cy="365125"/>
          </a:xfrm>
        </p:spPr>
        <p:txBody>
          <a:bodyPr/>
          <a:lstStyle/>
          <a:p>
            <a:fld id="{6DC31BFB-22B2-7143-863B-7D0C88BEA1E5}" type="datetime1">
              <a:rPr lang="fr-FR" smtClean="0"/>
              <a:t>02/03/2016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6619"/>
            <a:ext cx="2133600" cy="365125"/>
          </a:xfrm>
        </p:spPr>
        <p:txBody>
          <a:bodyPr/>
          <a:lstStyle/>
          <a:p>
            <a:fld id="{DF039341-5005-694E-B92B-AA062A3D0D9C}" type="slidenum">
              <a:rPr lang="fr-FR" smtClean="0"/>
              <a:t>‹N›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457200" y="3268269"/>
            <a:ext cx="8229600" cy="1143000"/>
          </a:xfrm>
        </p:spPr>
        <p:txBody>
          <a:bodyPr>
            <a:normAutofit/>
          </a:bodyPr>
          <a:lstStyle>
            <a:lvl1pPr>
              <a:defRPr sz="4500" b="0" baseline="0"/>
            </a:lvl1pPr>
          </a:lstStyle>
          <a:p>
            <a:r>
              <a:rPr lang="fr-FR" dirty="0" smtClean="0"/>
              <a:t>Modifiez le titre principal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3"/>
          </p:nvPr>
        </p:nvSpPr>
        <p:spPr>
          <a:xfrm>
            <a:off x="1143000" y="6526619"/>
            <a:ext cx="2121647" cy="365125"/>
          </a:xfrm>
        </p:spPr>
        <p:txBody>
          <a:bodyPr/>
          <a:lstStyle/>
          <a:p>
            <a:r>
              <a:rPr lang="fr-FR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82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86316" y="1846744"/>
            <a:ext cx="8300484" cy="436739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fr-FR" dirty="0" smtClean="0"/>
              <a:t>Cliquez pour modifier le sous-titre</a:t>
            </a:r>
          </a:p>
          <a:p>
            <a:pPr lvl="0"/>
            <a:r>
              <a:rPr lang="fr-FR" dirty="0" smtClean="0"/>
              <a:t> 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488141" y="229812"/>
            <a:ext cx="6171964" cy="61437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6432176" y="2312521"/>
            <a:ext cx="2254624" cy="5487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Cliquez et modifiez le titre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5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86316" y="1846744"/>
            <a:ext cx="4038600" cy="4480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</a:t>
            </a:r>
          </a:p>
          <a:p>
            <a:pPr lvl="0"/>
            <a:endParaRPr lang="fr-FR" dirty="0" smtClean="0"/>
          </a:p>
          <a:p>
            <a:pPr lvl="1"/>
            <a:r>
              <a:rPr lang="fr-FR" dirty="0" smtClean="0"/>
              <a:t>Titre deuxième niveau</a:t>
            </a:r>
          </a:p>
          <a:p>
            <a:pPr lvl="2"/>
            <a:r>
              <a:rPr lang="fr-FR" dirty="0" smtClean="0"/>
              <a:t>Titre troisième niveau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3"/>
            <a:endParaRPr lang="fr-FR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46743"/>
            <a:ext cx="4038600" cy="448084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</a:t>
            </a:r>
          </a:p>
          <a:p>
            <a:pPr lvl="0"/>
            <a:endParaRPr lang="fr-FR" dirty="0" smtClean="0"/>
          </a:p>
          <a:p>
            <a:pPr lvl="1"/>
            <a:r>
              <a:rPr lang="fr-FR" dirty="0" smtClean="0"/>
              <a:t>Titre deuxième niveau</a:t>
            </a:r>
          </a:p>
          <a:p>
            <a:pPr lvl="2"/>
            <a:r>
              <a:rPr lang="fr-FR" dirty="0" smtClean="0"/>
              <a:t>Titre troisième niveau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3"/>
            <a:endParaRPr lang="fr-FR" dirty="0" smtClean="0"/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5030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341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2603501"/>
            <a:ext cx="5486400" cy="35672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86316" y="1848690"/>
            <a:ext cx="5486400" cy="41489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 titre de l’image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88140" y="229812"/>
            <a:ext cx="8229600" cy="61437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403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graphicFrame>
        <p:nvGraphicFramePr>
          <p:cNvPr id="8" name="Tableau 7"/>
          <p:cNvGraphicFramePr>
            <a:graphicFrameLocks noGrp="1"/>
          </p:cNvGraphicFramePr>
          <p:nvPr userDrawn="1"/>
        </p:nvGraphicFramePr>
        <p:xfrm>
          <a:off x="1524000" y="1397000"/>
          <a:ext cx="60960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86316" y="1848690"/>
            <a:ext cx="5486400" cy="41489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 titre du tableau</a:t>
            </a:r>
          </a:p>
        </p:txBody>
      </p:sp>
      <p:sp>
        <p:nvSpPr>
          <p:cNvPr id="17" name="Espace réservé du tableau 16"/>
          <p:cNvSpPr>
            <a:spLocks noGrp="1"/>
          </p:cNvSpPr>
          <p:nvPr>
            <p:ph type="tbl" sz="quarter" idx="13"/>
          </p:nvPr>
        </p:nvSpPr>
        <p:spPr>
          <a:xfrm>
            <a:off x="457200" y="2603502"/>
            <a:ext cx="5486400" cy="356720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966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86316" y="1848690"/>
            <a:ext cx="5486400" cy="41489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 titre du graphique</a:t>
            </a:r>
          </a:p>
        </p:txBody>
      </p:sp>
      <p:sp>
        <p:nvSpPr>
          <p:cNvPr id="14" name="Espace réservé du graphique 12"/>
          <p:cNvSpPr>
            <a:spLocks noGrp="1"/>
          </p:cNvSpPr>
          <p:nvPr>
            <p:ph type="chart" sz="quarter" idx="13"/>
          </p:nvPr>
        </p:nvSpPr>
        <p:spPr>
          <a:xfrm>
            <a:off x="457200" y="2603500"/>
            <a:ext cx="5486400" cy="356711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37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3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3622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114800"/>
            <a:ext cx="4772528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subtitle</a:t>
            </a:r>
            <a:r>
              <a:rPr lang="it-IT" dirty="0" smtClean="0"/>
              <a:t> style</a:t>
            </a:r>
            <a:endParaRPr lang="en-US" dirty="0"/>
          </a:p>
        </p:txBody>
      </p:sp>
      <p:pic>
        <p:nvPicPr>
          <p:cNvPr id="8" name="Picture 7" descr="Abstract Blue Background Vector Graphic 1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411454" y="2411452"/>
            <a:ext cx="6874318" cy="205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_web_vertic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-1"/>
            <a:ext cx="1676400" cy="2286000"/>
          </a:xfrm>
          <a:prstGeom prst="rect">
            <a:avLst/>
          </a:prstGeom>
        </p:spPr>
      </p:pic>
      <p:pic>
        <p:nvPicPr>
          <p:cNvPr id="7" name="Image 5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3686"/>
            <a:ext cx="1720236" cy="169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3491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48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pic>
        <p:nvPicPr>
          <p:cNvPr id="14" name="Picture 13" descr="Abstract Blue Background Vector Graphic 1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"/>
          <a:stretch/>
        </p:blipFill>
        <p:spPr>
          <a:xfrm rot="5400000">
            <a:off x="-3399058" y="3094259"/>
            <a:ext cx="6874318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bstract Blue Background Vector Graphic 1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"/>
          <a:stretch/>
        </p:blipFill>
        <p:spPr>
          <a:xfrm rot="16200000">
            <a:off x="5668740" y="3077940"/>
            <a:ext cx="6874318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_web_horizont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676400" cy="620889"/>
          </a:xfrm>
          <a:prstGeom prst="rect">
            <a:avLst/>
          </a:prstGeom>
        </p:spPr>
      </p:pic>
      <p:pic>
        <p:nvPicPr>
          <p:cNvPr id="13" name="Image 5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806318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5482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Abstract Blue Background Vector Graphic 1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411454" y="2411452"/>
            <a:ext cx="6874318" cy="205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_web_vertic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19600"/>
            <a:ext cx="1676400" cy="2286000"/>
          </a:xfrm>
          <a:prstGeom prst="rect">
            <a:avLst/>
          </a:prstGeom>
        </p:spPr>
      </p:pic>
      <p:pic>
        <p:nvPicPr>
          <p:cNvPr id="9" name="Image 5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1428750" cy="14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7612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it-IT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it-IT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it-IT" sz="1800">
                <a:latin typeface="Georgia" pitchFamily="18" charset="0"/>
              </a:defRPr>
            </a:lvl2pPr>
            <a:lvl3pPr eaLnBrk="1" latinLnBrk="0" hangingPunct="1">
              <a:defRPr kumimoji="0" lang="it-IT" sz="2000">
                <a:latin typeface="Georgia" pitchFamily="18" charset="0"/>
              </a:defRPr>
            </a:lvl3pPr>
            <a:lvl4pPr eaLnBrk="1" latinLnBrk="0" hangingPunct="1">
              <a:defRPr kumimoji="0" lang="it-IT" sz="2000">
                <a:latin typeface="Georgia" pitchFamily="18" charset="0"/>
              </a:defRPr>
            </a:lvl4pPr>
            <a:lvl5pPr eaLnBrk="1" latinLnBrk="0" hangingPunct="1">
              <a:defRPr kumimoji="0" lang="it-IT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kumimoji="0" lang="it-IT" dirty="0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dirty="0" smtClean="0"/>
              <a:t>Secondo livello</a:t>
            </a:r>
          </a:p>
          <a:p>
            <a:pPr lvl="2" eaLnBrk="1" latinLnBrk="0" hangingPunct="1"/>
            <a:r>
              <a:rPr kumimoji="0" lang="it-IT" dirty="0" smtClean="0"/>
              <a:t>Terzo livello</a:t>
            </a:r>
          </a:p>
          <a:p>
            <a:pPr lvl="3" eaLnBrk="1" latinLnBrk="0" hangingPunct="1"/>
            <a:r>
              <a:rPr kumimoji="0" lang="it-IT" dirty="0" smtClean="0"/>
              <a:t>Quarto livello</a:t>
            </a:r>
          </a:p>
          <a:p>
            <a:pPr lvl="4" eaLnBrk="1" latinLnBrk="0" hangingPunct="1"/>
            <a:r>
              <a:rPr kumimoji="0" lang="it-IT" dirty="0" smtClean="0"/>
              <a:t>Quinto livello</a:t>
            </a:r>
            <a:endParaRPr kumimoji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25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2603501"/>
            <a:ext cx="5486400" cy="3567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86316" y="1848690"/>
            <a:ext cx="5486400" cy="4148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 titre de l’image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88140" y="229812"/>
            <a:ext cx="8229600" cy="61437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199" y="6503075"/>
            <a:ext cx="1455271" cy="365125"/>
          </a:xfrm>
        </p:spPr>
        <p:txBody>
          <a:bodyPr/>
          <a:lstStyle/>
          <a:p>
            <a:fld id="{6A49B376-EDF3-F045-823C-0E8F7D538C23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1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503075"/>
            <a:ext cx="2133600" cy="365125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143000" y="6503075"/>
            <a:ext cx="2121647" cy="365125"/>
          </a:xfrm>
        </p:spPr>
        <p:txBody>
          <a:bodyPr/>
          <a:lstStyle/>
          <a:p>
            <a:r>
              <a:rPr lang="en-US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283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it-IT" sz="2800"/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it-IT"/>
              <a:pPr/>
              <a:t>02/03/2016</a:t>
            </a:fld>
            <a:endParaRPr kumimoji="0"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/>
              <a:pPr/>
              <a:t>‹N›</a:t>
            </a:fld>
            <a:endParaRPr kumimoji="0" lang="it-IT"/>
          </a:p>
        </p:txBody>
      </p:sp>
    </p:spTree>
    <p:extLst>
      <p:ext uri="{BB962C8B-B14F-4D97-AF65-F5344CB8AC3E}">
        <p14:creationId xmlns:p14="http://schemas.microsoft.com/office/powerpoint/2010/main" val="3028902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48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pic>
        <p:nvPicPr>
          <p:cNvPr id="2" name="Picture 1" descr="logo_web_horizontal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"/>
            <a:ext cx="2057400" cy="762000"/>
          </a:xfrm>
          <a:prstGeom prst="rect">
            <a:avLst/>
          </a:prstGeom>
        </p:spPr>
      </p:pic>
      <p:pic>
        <p:nvPicPr>
          <p:cNvPr id="10" name="Picture 9" descr="Vignettes-v3_02-prin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62" y="89078"/>
            <a:ext cx="1626238" cy="749122"/>
          </a:xfrm>
          <a:prstGeom prst="rect">
            <a:avLst/>
          </a:prstGeom>
        </p:spPr>
      </p:pic>
      <p:pic>
        <p:nvPicPr>
          <p:cNvPr id="14" name="Picture 13" descr="Abstract Blue Background Vector Graphic 1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"/>
          <a:stretch/>
        </p:blipFill>
        <p:spPr>
          <a:xfrm rot="5400000">
            <a:off x="-3094258" y="3094259"/>
            <a:ext cx="6874318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bstract Blue Background Vector Graphic 1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"/>
          <a:stretch/>
        </p:blipFill>
        <p:spPr>
          <a:xfrm rot="16200000">
            <a:off x="5363941" y="3077940"/>
            <a:ext cx="6874318" cy="68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4597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86316" y="1846744"/>
            <a:ext cx="5422153" cy="4367396"/>
          </a:xfrm>
        </p:spPr>
        <p:txBody>
          <a:bodyPr/>
          <a:lstStyle/>
          <a:p>
            <a:pPr lvl="0"/>
            <a:r>
              <a:rPr lang="fr-FR" dirty="0" smtClean="0"/>
              <a:t>Cliquez pour modifier le sous-titre 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6432176" y="2312521"/>
            <a:ext cx="2254624" cy="5487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8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199" y="6503075"/>
            <a:ext cx="1455271" cy="365125"/>
          </a:xfrm>
        </p:spPr>
        <p:txBody>
          <a:bodyPr/>
          <a:lstStyle/>
          <a:p>
            <a:fld id="{6A49B376-EDF3-F045-823C-0E8F7D538C23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503075"/>
            <a:ext cx="2133600" cy="365125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143000" y="6503075"/>
            <a:ext cx="2121647" cy="365125"/>
          </a:xfrm>
        </p:spPr>
        <p:txBody>
          <a:bodyPr/>
          <a:lstStyle/>
          <a:p>
            <a:r>
              <a:rPr lang="en-US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713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86316" y="1846744"/>
            <a:ext cx="4038600" cy="4480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</a:t>
            </a:r>
          </a:p>
          <a:p>
            <a:pPr lvl="0"/>
            <a:endParaRPr lang="fr-FR" dirty="0" smtClean="0"/>
          </a:p>
          <a:p>
            <a:pPr lvl="1"/>
            <a:r>
              <a:rPr lang="fr-FR" dirty="0" smtClean="0"/>
              <a:t>Titre deuxième niveau</a:t>
            </a:r>
          </a:p>
          <a:p>
            <a:pPr lvl="2"/>
            <a:r>
              <a:rPr lang="fr-FR" dirty="0" smtClean="0"/>
              <a:t>Titre troisième niveau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3"/>
            <a:endParaRPr lang="fr-FR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46743"/>
            <a:ext cx="4038600" cy="448084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</a:t>
            </a:r>
          </a:p>
          <a:p>
            <a:pPr lvl="0"/>
            <a:endParaRPr lang="fr-FR" dirty="0" smtClean="0"/>
          </a:p>
          <a:p>
            <a:pPr lvl="1"/>
            <a:r>
              <a:rPr lang="fr-FR" dirty="0" smtClean="0"/>
              <a:t>Titre deuxième niveau</a:t>
            </a:r>
          </a:p>
          <a:p>
            <a:pPr lvl="2"/>
            <a:r>
              <a:rPr lang="fr-FR" dirty="0" smtClean="0"/>
              <a:t>Titre troisième niveau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3"/>
            <a:endParaRPr lang="fr-FR" dirty="0" smtClean="0"/>
          </a:p>
        </p:txBody>
      </p:sp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503075"/>
            <a:ext cx="1552388" cy="365125"/>
          </a:xfrm>
        </p:spPr>
        <p:txBody>
          <a:bodyPr/>
          <a:lstStyle/>
          <a:p>
            <a:fld id="{6A49B376-EDF3-F045-823C-0E8F7D538C23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503075"/>
            <a:ext cx="2133600" cy="365125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143000" y="6503075"/>
            <a:ext cx="2121647" cy="365125"/>
          </a:xfrm>
        </p:spPr>
        <p:txBody>
          <a:bodyPr/>
          <a:lstStyle/>
          <a:p>
            <a:r>
              <a:rPr lang="en-US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208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2603501"/>
            <a:ext cx="5486400" cy="35672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86316" y="1848690"/>
            <a:ext cx="5486400" cy="41489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 titre de l’image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88140" y="229812"/>
            <a:ext cx="8229600" cy="61437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199" y="6503075"/>
            <a:ext cx="1455271" cy="365125"/>
          </a:xfrm>
        </p:spPr>
        <p:txBody>
          <a:bodyPr/>
          <a:lstStyle/>
          <a:p>
            <a:fld id="{6A49B376-EDF3-F045-823C-0E8F7D538C23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1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503075"/>
            <a:ext cx="2133600" cy="365125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143000" y="6503075"/>
            <a:ext cx="2121647" cy="365125"/>
          </a:xfrm>
        </p:spPr>
        <p:txBody>
          <a:bodyPr/>
          <a:lstStyle/>
          <a:p>
            <a:r>
              <a:rPr lang="en-US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10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graphicFrame>
        <p:nvGraphicFramePr>
          <p:cNvPr id="8" name="Tableau 7"/>
          <p:cNvGraphicFramePr>
            <a:graphicFrameLocks noGrp="1"/>
          </p:cNvGraphicFramePr>
          <p:nvPr userDrawn="1"/>
        </p:nvGraphicFramePr>
        <p:xfrm>
          <a:off x="1524000" y="1397000"/>
          <a:ext cx="60960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86316" y="1848690"/>
            <a:ext cx="5486400" cy="41489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 titre du tableau</a:t>
            </a:r>
          </a:p>
        </p:txBody>
      </p:sp>
      <p:sp>
        <p:nvSpPr>
          <p:cNvPr id="17" name="Espace réservé du tableau 16"/>
          <p:cNvSpPr>
            <a:spLocks noGrp="1"/>
          </p:cNvSpPr>
          <p:nvPr>
            <p:ph type="tbl" sz="quarter" idx="13"/>
          </p:nvPr>
        </p:nvSpPr>
        <p:spPr>
          <a:xfrm>
            <a:off x="457200" y="2603502"/>
            <a:ext cx="5486400" cy="3567204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503075"/>
            <a:ext cx="685800" cy="365125"/>
          </a:xfrm>
        </p:spPr>
        <p:txBody>
          <a:bodyPr/>
          <a:lstStyle/>
          <a:p>
            <a:fld id="{6A49B376-EDF3-F045-823C-0E8F7D538C23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2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503075"/>
            <a:ext cx="2133600" cy="365125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143000" y="6503075"/>
            <a:ext cx="2121647" cy="365125"/>
          </a:xfrm>
        </p:spPr>
        <p:txBody>
          <a:bodyPr/>
          <a:lstStyle/>
          <a:p>
            <a:r>
              <a:rPr lang="en-US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163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86316" y="1848690"/>
            <a:ext cx="5486400" cy="41489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 titre du graphique</a:t>
            </a:r>
          </a:p>
        </p:txBody>
      </p:sp>
      <p:sp>
        <p:nvSpPr>
          <p:cNvPr id="14" name="Espace réservé du graphique 12"/>
          <p:cNvSpPr>
            <a:spLocks noGrp="1"/>
          </p:cNvSpPr>
          <p:nvPr>
            <p:ph type="chart" sz="quarter" idx="13"/>
          </p:nvPr>
        </p:nvSpPr>
        <p:spPr>
          <a:xfrm>
            <a:off x="457200" y="2603500"/>
            <a:ext cx="5486400" cy="3567113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503075"/>
            <a:ext cx="1724212" cy="365125"/>
          </a:xfrm>
        </p:spPr>
        <p:txBody>
          <a:bodyPr/>
          <a:lstStyle/>
          <a:p>
            <a:fld id="{6A49B376-EDF3-F045-823C-0E8F7D538C23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1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503075"/>
            <a:ext cx="2133600" cy="365125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143000" y="6503075"/>
            <a:ext cx="2121647" cy="365125"/>
          </a:xfrm>
        </p:spPr>
        <p:txBody>
          <a:bodyPr/>
          <a:lstStyle/>
          <a:p>
            <a:r>
              <a:rPr lang="en-US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28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18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30910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199" y="6520712"/>
            <a:ext cx="74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A"/>
                </a:solidFill>
                <a:latin typeface="Arial"/>
                <a:cs typeface="Arial"/>
              </a:defRPr>
            </a:lvl1pPr>
          </a:lstStyle>
          <a:p>
            <a:fld id="{915E4D35-CC79-0A4E-ADBE-6BA48A9AE098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5207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9595A"/>
                </a:solidFill>
                <a:latin typeface="Arial"/>
                <a:cs typeface="Arial"/>
              </a:defRPr>
            </a:lvl1pPr>
          </a:lstStyle>
          <a:p>
            <a:fld id="{DF039341-5005-694E-B92B-AA062A3D0D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43000" y="6520712"/>
            <a:ext cx="212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A"/>
                </a:solidFill>
                <a:latin typeface="Arizl"/>
                <a:cs typeface="Arizl"/>
              </a:defRPr>
            </a:lvl1pPr>
          </a:lstStyle>
          <a:p>
            <a:r>
              <a:rPr lang="fr-FR" dirty="0" smtClean="0"/>
              <a:t>Name of the </a:t>
            </a:r>
            <a:r>
              <a:rPr lang="fr-FR" dirty="0" err="1" smtClean="0"/>
              <a:t>event</a:t>
            </a:r>
            <a:r>
              <a:rPr lang="fr-FR" dirty="0" smtClean="0"/>
              <a:t>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45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86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500" b="0" kern="1200">
          <a:solidFill>
            <a:srgbClr val="59595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849438"/>
            <a:ext cx="9144000" cy="42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88140" y="229812"/>
            <a:ext cx="8229600" cy="61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6316" y="18467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 sous-titre 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Titre deuxième niveau</a:t>
            </a:r>
          </a:p>
          <a:p>
            <a:pPr lvl="2"/>
            <a:r>
              <a:rPr lang="fr-FR" dirty="0" smtClean="0"/>
              <a:t>Titre troisième niveau ou puce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3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502991"/>
            <a:ext cx="1492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A"/>
                </a:solidFill>
                <a:latin typeface="Arial"/>
                <a:cs typeface="Arial"/>
              </a:defRPr>
            </a:lvl1pPr>
          </a:lstStyle>
          <a:p>
            <a:fld id="{0E3290A0-979E-1448-B4BA-2AB08CB5CA24}" type="datetime1">
              <a:rPr lang="fr-FR" smtClean="0"/>
              <a:t>02/03/2016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5029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9595A"/>
                </a:solidFill>
                <a:latin typeface="Arial"/>
                <a:cs typeface="Arial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43000" y="6502991"/>
            <a:ext cx="212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A"/>
                </a:solidFill>
                <a:latin typeface="Arizl"/>
                <a:cs typeface="Arizl"/>
              </a:defRPr>
            </a:lvl1pPr>
          </a:lstStyle>
          <a:p>
            <a:r>
              <a:rPr lang="en-US" smtClean="0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404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9" r:id="rId3"/>
    <p:sldLayoutId id="2147483660" r:id="rId4"/>
    <p:sldLayoutId id="2147483661" r:id="rId5"/>
    <p:sldLayoutId id="2147483671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000" b="1" kern="1200">
          <a:solidFill>
            <a:srgbClr val="59595A"/>
          </a:solidFill>
          <a:latin typeface="Arial"/>
          <a:ea typeface="+mn-ea"/>
          <a:cs typeface="Arial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1500" b="1" kern="1200">
          <a:solidFill>
            <a:srgbClr val="2E84DA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200" b="1" kern="1200">
          <a:solidFill>
            <a:srgbClr val="59595A"/>
          </a:solidFill>
          <a:latin typeface="Aral"/>
          <a:ea typeface="+mn-ea"/>
          <a:cs typeface="Aral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1200" kern="1200">
          <a:solidFill>
            <a:srgbClr val="59595A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200" b="1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849438"/>
            <a:ext cx="9144000" cy="42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88141" y="229812"/>
            <a:ext cx="6147902" cy="61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6316" y="18467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 sous-titre 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Titre deuxième niveau</a:t>
            </a:r>
          </a:p>
          <a:p>
            <a:pPr lvl="2"/>
            <a:r>
              <a:rPr lang="fr-FR" dirty="0" smtClean="0"/>
              <a:t>Titre troisième niveau ou puce</a:t>
            </a:r>
          </a:p>
          <a:p>
            <a:pPr lvl="3"/>
            <a:r>
              <a:rPr lang="fr-FR" dirty="0" smtClean="0"/>
              <a:t>Texte courant</a:t>
            </a:r>
          </a:p>
          <a:p>
            <a:pPr lvl="3"/>
            <a:endParaRPr lang="fr-FR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498" y="853900"/>
            <a:ext cx="1247039" cy="36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78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72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000" b="1" kern="1200">
          <a:solidFill>
            <a:srgbClr val="59595A"/>
          </a:solidFill>
          <a:latin typeface="Arial"/>
          <a:ea typeface="+mn-ea"/>
          <a:cs typeface="Arial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1500" b="1" kern="1200">
          <a:solidFill>
            <a:srgbClr val="2E84DA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200" b="1" kern="1200">
          <a:solidFill>
            <a:srgbClr val="59595A"/>
          </a:solidFill>
          <a:latin typeface="Aral"/>
          <a:ea typeface="+mn-ea"/>
          <a:cs typeface="Aral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1200" kern="1200">
          <a:solidFill>
            <a:srgbClr val="59595A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200" b="1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1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85" r:id="rId5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diagramColors" Target="../diagrams/colors1.xm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11" Type="http://schemas.openxmlformats.org/officeDocument/2006/relationships/diagramLayout" Target="../diagrams/layout1.xml"/><Relationship Id="rId5" Type="http://schemas.microsoft.com/office/2007/relationships/hdphoto" Target="../media/hdphoto1.wdp"/><Relationship Id="rId10" Type="http://schemas.openxmlformats.org/officeDocument/2006/relationships/diagramData" Target="../diagrams/data1.xml"/><Relationship Id="rId4" Type="http://schemas.openxmlformats.org/officeDocument/2006/relationships/image" Target="../media/image28.png"/><Relationship Id="rId9" Type="http://schemas.openxmlformats.org/officeDocument/2006/relationships/image" Target="../media/image32.jpeg"/><Relationship Id="rId14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248653" y="4415138"/>
            <a:ext cx="8654715" cy="1171103"/>
          </a:xfrm>
        </p:spPr>
        <p:txBody>
          <a:bodyPr/>
          <a:lstStyle/>
          <a:p>
            <a:r>
              <a:rPr lang="fr-FR" sz="2400" dirty="0" smtClean="0"/>
              <a:t> </a:t>
            </a:r>
          </a:p>
          <a:p>
            <a:r>
              <a:rPr lang="fr-FR" sz="2400" dirty="0" err="1" smtClean="0"/>
              <a:t>Rosalia</a:t>
            </a:r>
            <a:r>
              <a:rPr lang="fr-FR" sz="2400" dirty="0" smtClean="0"/>
              <a:t> </a:t>
            </a:r>
            <a:r>
              <a:rPr lang="fr-FR" sz="2400" dirty="0" err="1" smtClean="0"/>
              <a:t>Santoleri</a:t>
            </a:r>
            <a:r>
              <a:rPr lang="fr-FR" sz="2400" dirty="0" smtClean="0"/>
              <a:t> – CNR </a:t>
            </a:r>
            <a:endParaRPr lang="fr-FR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3120629"/>
            <a:ext cx="9144000" cy="1673146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solidFill>
                  <a:schemeClr val="tx1"/>
                </a:solidFill>
              </a:rPr>
              <a:t>The </a:t>
            </a:r>
            <a:r>
              <a:rPr lang="fr-FR" sz="4000" b="1" dirty="0" err="1" smtClean="0">
                <a:solidFill>
                  <a:schemeClr val="tx1"/>
                </a:solidFill>
              </a:rPr>
              <a:t>Copernicus</a:t>
            </a:r>
            <a:r>
              <a:rPr lang="fr-FR" sz="4000" b="1" dirty="0" smtClean="0">
                <a:solidFill>
                  <a:schemeClr val="tx1"/>
                </a:solidFill>
              </a:rPr>
              <a:t> Marine </a:t>
            </a:r>
            <a:r>
              <a:rPr lang="fr-FR" sz="4000" b="1" dirty="0" err="1" smtClean="0">
                <a:solidFill>
                  <a:schemeClr val="tx1"/>
                </a:solidFill>
              </a:rPr>
              <a:t>Moniroting</a:t>
            </a:r>
            <a:r>
              <a:rPr lang="fr-FR" sz="4000" b="1" dirty="0" smtClean="0">
                <a:solidFill>
                  <a:schemeClr val="tx1"/>
                </a:solidFill>
              </a:rPr>
              <a:t> </a:t>
            </a:r>
            <a:r>
              <a:rPr lang="fr-FR" sz="4000" b="1" dirty="0" err="1" smtClean="0">
                <a:solidFill>
                  <a:schemeClr val="tx1"/>
                </a:solidFill>
              </a:rPr>
              <a:t>Environment</a:t>
            </a:r>
            <a:r>
              <a:rPr lang="fr-FR" sz="4000" b="1" dirty="0" smtClean="0">
                <a:solidFill>
                  <a:schemeClr val="tx1"/>
                </a:solidFill>
              </a:rPr>
              <a:t> Service: </a:t>
            </a:r>
            <a:r>
              <a:rPr lang="fr-FR" sz="4000" b="1" dirty="0" err="1" smtClean="0">
                <a:solidFill>
                  <a:schemeClr val="tx1"/>
                </a:solidFill>
              </a:rPr>
              <a:t>Ocean</a:t>
            </a:r>
            <a:r>
              <a:rPr lang="fr-FR" sz="4000" b="1" dirty="0" smtClean="0">
                <a:solidFill>
                  <a:schemeClr val="tx1"/>
                </a:solidFill>
              </a:rPr>
              <a:t> </a:t>
            </a:r>
            <a:r>
              <a:rPr lang="fr-FR" sz="4000" b="1" dirty="0" err="1" smtClean="0">
                <a:solidFill>
                  <a:schemeClr val="tx1"/>
                </a:solidFill>
              </a:rPr>
              <a:t>colour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41-5005-694E-B92B-AA062A3D0D9C}" type="slidenum">
              <a:rPr lang="fr-FR" smtClean="0"/>
              <a:t>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5664830"/>
            <a:ext cx="2181726" cy="4959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71788" y="757238"/>
            <a:ext cx="603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8" name="Picture 4" descr="logo_web_vertic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69303"/>
            <a:ext cx="1666031" cy="22718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589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1400" y="187960"/>
            <a:ext cx="5237480" cy="797560"/>
          </a:xfrm>
        </p:spPr>
        <p:txBody>
          <a:bodyPr>
            <a:normAutofit/>
          </a:bodyPr>
          <a:lstStyle/>
          <a:p>
            <a:r>
              <a:rPr lang="en-US" b="1" dirty="0" smtClean="0"/>
              <a:t>CMEMS OC TAC: Architecture  </a:t>
            </a: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28660"/>
            <a:ext cx="8207702" cy="4356140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-81280" y="5588000"/>
            <a:ext cx="9326880" cy="1219200"/>
          </a:xfrm>
          <a:solidFill>
            <a:schemeClr val="bg1"/>
          </a:solidFill>
          <a:ln w="28575"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GB" b="1" dirty="0" smtClean="0"/>
              <a:t>CNR leads the OCTAC</a:t>
            </a:r>
            <a:r>
              <a:rPr lang="en-GB" dirty="0" smtClean="0"/>
              <a:t>. OTAC is </a:t>
            </a:r>
            <a:r>
              <a:rPr lang="en-GB" dirty="0"/>
              <a:t>composed by 3 distributed </a:t>
            </a:r>
            <a:r>
              <a:rPr lang="en-GB" b="1" dirty="0"/>
              <a:t>Production Units </a:t>
            </a:r>
            <a:r>
              <a:rPr lang="en-GB" dirty="0"/>
              <a:t>(</a:t>
            </a:r>
            <a:r>
              <a:rPr lang="en-GB" b="1" dirty="0"/>
              <a:t>ACRI, CNR, PML</a:t>
            </a:r>
            <a:r>
              <a:rPr lang="en-GB" dirty="0"/>
              <a:t>) and one </a:t>
            </a:r>
            <a:r>
              <a:rPr lang="en-GB" b="1" dirty="0"/>
              <a:t>Dissemination </a:t>
            </a:r>
            <a:r>
              <a:rPr lang="en-GB" b="1" dirty="0" smtClean="0"/>
              <a:t>Unit </a:t>
            </a:r>
            <a:r>
              <a:rPr lang="en-GB" b="1" dirty="0"/>
              <a:t>(CNR). </a:t>
            </a:r>
            <a:r>
              <a:rPr lang="en-GB" b="1" dirty="0" smtClean="0"/>
              <a:t>OC DU </a:t>
            </a:r>
            <a:r>
              <a:rPr lang="en-GB" dirty="0" smtClean="0"/>
              <a:t>@CNR provides access to OC products via CMEMS portal.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3415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960" y="108795"/>
            <a:ext cx="6543040" cy="660614"/>
          </a:xfrm>
        </p:spPr>
        <p:txBody>
          <a:bodyPr>
            <a:normAutofit/>
          </a:bodyPr>
          <a:lstStyle/>
          <a:p>
            <a:r>
              <a:rPr lang="en-US" b="1" dirty="0" smtClean="0"/>
              <a:t>OCTAC Architecture: interfaces    </a:t>
            </a:r>
            <a:endParaRPr lang="en-US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191001" y="4536519"/>
            <a:ext cx="4724399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Space </a:t>
            </a:r>
            <a:r>
              <a:rPr lang="en-US" b="1" dirty="0" err="1" smtClean="0">
                <a:solidFill>
                  <a:prstClr val="black"/>
                </a:solidFill>
              </a:rPr>
              <a:t>Upstreams</a:t>
            </a:r>
            <a:r>
              <a:rPr lang="en-US" b="1" dirty="0" smtClean="0">
                <a:solidFill>
                  <a:prstClr val="black"/>
                </a:solidFill>
              </a:rPr>
              <a:t>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NASA: </a:t>
            </a:r>
            <a:r>
              <a:rPr lang="en-US" sz="1600" dirty="0" err="1" smtClean="0">
                <a:solidFill>
                  <a:prstClr val="black"/>
                </a:solidFill>
              </a:rPr>
              <a:t>SeaWiFS</a:t>
            </a:r>
            <a:r>
              <a:rPr lang="en-US" sz="1600" dirty="0" smtClean="0">
                <a:solidFill>
                  <a:prstClr val="black"/>
                </a:solidFill>
              </a:rPr>
              <a:t>, MODIS and VIIRS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NOAA: VIIRS </a:t>
            </a:r>
            <a:r>
              <a:rPr lang="en-US" sz="1600" b="1" dirty="0">
                <a:solidFill>
                  <a:prstClr val="black"/>
                </a:solidFill>
              </a:rPr>
              <a:t>data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ESA: MERIS </a:t>
            </a:r>
            <a:r>
              <a:rPr lang="en-US" sz="1600" dirty="0">
                <a:solidFill>
                  <a:prstClr val="black"/>
                </a:solidFill>
              </a:rPr>
              <a:t>data </a:t>
            </a:r>
            <a:r>
              <a:rPr lang="en-US" sz="1600" dirty="0" smtClean="0">
                <a:solidFill>
                  <a:prstClr val="black"/>
                </a:solidFill>
              </a:rPr>
              <a:t>&amp; OC-CCI data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EUMETSAT: VIIRS </a:t>
            </a:r>
            <a:r>
              <a:rPr lang="en-US" sz="1600" b="1" dirty="0">
                <a:solidFill>
                  <a:prstClr val="black"/>
                </a:solidFill>
              </a:rPr>
              <a:t>and OLCI </a:t>
            </a:r>
            <a:r>
              <a:rPr lang="en-US" sz="1600" b="1" dirty="0" smtClean="0">
                <a:solidFill>
                  <a:prstClr val="black"/>
                </a:solidFill>
              </a:rPr>
              <a:t>data</a:t>
            </a:r>
          </a:p>
          <a:p>
            <a:pPr defTabSz="914400"/>
            <a:r>
              <a:rPr lang="en-US" sz="1600" b="1" dirty="0" err="1" smtClean="0">
                <a:solidFill>
                  <a:prstClr val="black"/>
                </a:solidFill>
              </a:rPr>
              <a:t>EumetCast</a:t>
            </a:r>
            <a:r>
              <a:rPr lang="en-US" sz="1600" b="1" dirty="0" smtClean="0">
                <a:solidFill>
                  <a:prstClr val="black"/>
                </a:solidFill>
              </a:rPr>
              <a:t> interface in </a:t>
            </a:r>
            <a:r>
              <a:rPr lang="en-US" sz="1600" b="1" dirty="0">
                <a:solidFill>
                  <a:prstClr val="black"/>
                </a:solidFill>
              </a:rPr>
              <a:t>addition to ftp to acquire space data </a:t>
            </a:r>
            <a:endParaRPr lang="en-US" sz="1600" b="1" dirty="0" smtClean="0">
              <a:solidFill>
                <a:prstClr val="black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68" y="2144791"/>
            <a:ext cx="4717063" cy="263259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28600" y="1072515"/>
            <a:ext cx="6553200" cy="9848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it-IT" sz="1600" b="1" dirty="0" smtClean="0">
                <a:solidFill>
                  <a:prstClr val="black"/>
                </a:solidFill>
              </a:rPr>
              <a:t>In situ </a:t>
            </a:r>
            <a:r>
              <a:rPr lang="it-IT" sz="1600" b="1" dirty="0" err="1" smtClean="0">
                <a:solidFill>
                  <a:prstClr val="black"/>
                </a:solidFill>
              </a:rPr>
              <a:t>Upstreams</a:t>
            </a:r>
            <a:r>
              <a:rPr lang="it-IT" sz="1600" b="1" dirty="0" smtClean="0">
                <a:solidFill>
                  <a:prstClr val="black"/>
                </a:solidFill>
              </a:rPr>
              <a:t>: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sz="1400" b="1" dirty="0" smtClean="0">
                <a:solidFill>
                  <a:prstClr val="black"/>
                </a:solidFill>
              </a:rPr>
              <a:t>CMEMS </a:t>
            </a:r>
            <a:r>
              <a:rPr lang="it-IT" sz="1400" b="1" dirty="0">
                <a:solidFill>
                  <a:prstClr val="black"/>
                </a:solidFill>
              </a:rPr>
              <a:t>IN </a:t>
            </a:r>
            <a:r>
              <a:rPr lang="it-IT" sz="1400" b="1" dirty="0" smtClean="0">
                <a:solidFill>
                  <a:prstClr val="black"/>
                </a:solidFill>
              </a:rPr>
              <a:t>SITU (</a:t>
            </a:r>
            <a:r>
              <a:rPr lang="it-IT" sz="1400" b="1" dirty="0" err="1" smtClean="0">
                <a:solidFill>
                  <a:prstClr val="black"/>
                </a:solidFill>
              </a:rPr>
              <a:t>e.g.bioArgo</a:t>
            </a:r>
            <a:r>
              <a:rPr lang="it-IT" sz="1400" b="1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sz="1400" b="1" dirty="0" smtClean="0">
                <a:solidFill>
                  <a:prstClr val="black"/>
                </a:solidFill>
              </a:rPr>
              <a:t>Public data: </a:t>
            </a:r>
            <a:r>
              <a:rPr lang="it-IT" sz="1400" dirty="0" smtClean="0">
                <a:solidFill>
                  <a:prstClr val="black"/>
                </a:solidFill>
              </a:rPr>
              <a:t>NOMAD, </a:t>
            </a:r>
            <a:r>
              <a:rPr lang="it-IT" sz="1400" dirty="0" err="1" smtClean="0">
                <a:solidFill>
                  <a:prstClr val="black"/>
                </a:solidFill>
              </a:rPr>
              <a:t>SeaBass</a:t>
            </a:r>
            <a:r>
              <a:rPr lang="it-IT" sz="1400" dirty="0">
                <a:solidFill>
                  <a:prstClr val="black"/>
                </a:solidFill>
              </a:rPr>
              <a:t>, </a:t>
            </a:r>
            <a:r>
              <a:rPr lang="it-IT" sz="1400" dirty="0" smtClean="0">
                <a:solidFill>
                  <a:prstClr val="black"/>
                </a:solidFill>
              </a:rPr>
              <a:t>MERMAID, </a:t>
            </a:r>
            <a:r>
              <a:rPr lang="it-IT" sz="1400" b="1" dirty="0" smtClean="0">
                <a:solidFill>
                  <a:prstClr val="black"/>
                </a:solidFill>
              </a:rPr>
              <a:t>AERONET-OC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sz="1400" b="1" dirty="0" err="1" smtClean="0">
                <a:solidFill>
                  <a:prstClr val="black"/>
                </a:solidFill>
              </a:rPr>
              <a:t>Partners</a:t>
            </a:r>
            <a:r>
              <a:rPr lang="it-IT" sz="1400" b="1" dirty="0" smtClean="0">
                <a:solidFill>
                  <a:prstClr val="black"/>
                </a:solidFill>
              </a:rPr>
              <a:t> data (</a:t>
            </a:r>
            <a:r>
              <a:rPr lang="it-IT" sz="1400" dirty="0" err="1" smtClean="0">
                <a:solidFill>
                  <a:prstClr val="black"/>
                </a:solidFill>
              </a:rPr>
              <a:t>eg</a:t>
            </a:r>
            <a:r>
              <a:rPr lang="it-IT" sz="1400" dirty="0" smtClean="0">
                <a:solidFill>
                  <a:prstClr val="black"/>
                </a:solidFill>
              </a:rPr>
              <a:t>. Cruise data, </a:t>
            </a:r>
            <a:r>
              <a:rPr lang="it-IT" sz="1400" b="1" dirty="0" smtClean="0">
                <a:solidFill>
                  <a:prstClr val="black"/>
                </a:solidFill>
              </a:rPr>
              <a:t>CNR </a:t>
            </a:r>
            <a:r>
              <a:rPr lang="it-IT" sz="1400" b="1" dirty="0" err="1" smtClean="0">
                <a:solidFill>
                  <a:prstClr val="black"/>
                </a:solidFill>
              </a:rPr>
              <a:t>buoy</a:t>
            </a:r>
            <a:r>
              <a:rPr lang="it-IT" sz="1400" b="1" dirty="0" smtClean="0">
                <a:solidFill>
                  <a:prstClr val="black"/>
                </a:solidFill>
              </a:rPr>
              <a:t> data)  </a:t>
            </a:r>
            <a:endParaRPr lang="it-IT" sz="1400" b="1" dirty="0">
              <a:solidFill>
                <a:prstClr val="black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122416" y="2152774"/>
            <a:ext cx="3945384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it-IT" b="1" dirty="0" err="1" smtClean="0">
                <a:solidFill>
                  <a:prstClr val="black"/>
                </a:solidFill>
              </a:rPr>
              <a:t>Downstreams</a:t>
            </a:r>
            <a:r>
              <a:rPr lang="it-IT" b="1" dirty="0" smtClean="0">
                <a:solidFill>
                  <a:prstClr val="black"/>
                </a:solidFill>
              </a:rPr>
              <a:t>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prstClr val="black"/>
                </a:solidFill>
              </a:rPr>
              <a:t>CMEMS CIS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prstClr val="black"/>
                </a:solidFill>
              </a:rPr>
              <a:t>CMEMS Web Portal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CMEMS </a:t>
            </a:r>
            <a:r>
              <a:rPr lang="it-IT" dirty="0" err="1">
                <a:solidFill>
                  <a:prstClr val="black"/>
                </a:solidFill>
              </a:rPr>
              <a:t>users</a:t>
            </a:r>
            <a:r>
              <a:rPr lang="it-IT" dirty="0">
                <a:solidFill>
                  <a:prstClr val="black"/>
                </a:solidFill>
              </a:rPr>
              <a:t>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prstClr val="black"/>
                </a:solidFill>
              </a:rPr>
              <a:t>CMEMS </a:t>
            </a:r>
            <a:r>
              <a:rPr lang="it-IT" dirty="0" err="1" smtClean="0">
                <a:solidFill>
                  <a:prstClr val="black"/>
                </a:solidFill>
              </a:rPr>
              <a:t>MFCs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prstClr val="black"/>
                </a:solidFill>
              </a:rPr>
              <a:t>CMEMS cross-</a:t>
            </a:r>
            <a:r>
              <a:rPr lang="it-IT" dirty="0" err="1" smtClean="0">
                <a:solidFill>
                  <a:prstClr val="black"/>
                </a:solidFill>
              </a:rPr>
              <a:t>cutting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dirty="0" err="1" smtClean="0">
                <a:solidFill>
                  <a:prstClr val="black"/>
                </a:solidFill>
              </a:rPr>
              <a:t>elements</a:t>
            </a:r>
            <a:endParaRPr lang="it-IT" dirty="0" smtClean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sz="1600" i="1" dirty="0" err="1" smtClean="0">
                <a:solidFill>
                  <a:prstClr val="black"/>
                </a:solidFill>
              </a:rPr>
              <a:t>modelling</a:t>
            </a:r>
            <a:r>
              <a:rPr lang="it-IT" sz="1600" i="1" dirty="0" smtClean="0">
                <a:solidFill>
                  <a:prstClr val="black"/>
                </a:solidFill>
              </a:rPr>
              <a:t> </a:t>
            </a:r>
            <a:r>
              <a:rPr lang="it-IT" sz="1600" i="1" dirty="0" err="1" smtClean="0">
                <a:solidFill>
                  <a:prstClr val="black"/>
                </a:solidFill>
              </a:rPr>
              <a:t>communities</a:t>
            </a:r>
            <a:endParaRPr lang="it-IT" sz="1600" i="1" dirty="0" smtClean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it-IT" sz="1600" i="1" dirty="0" err="1">
                <a:solidFill>
                  <a:prstClr val="black"/>
                </a:solidFill>
              </a:rPr>
              <a:t>national</a:t>
            </a:r>
            <a:r>
              <a:rPr lang="it-IT" sz="1600" i="1" dirty="0">
                <a:solidFill>
                  <a:prstClr val="black"/>
                </a:solidFill>
              </a:rPr>
              <a:t> and </a:t>
            </a:r>
            <a:r>
              <a:rPr lang="it-IT" sz="1600" i="1" dirty="0" err="1">
                <a:solidFill>
                  <a:prstClr val="black"/>
                </a:solidFill>
              </a:rPr>
              <a:t>international</a:t>
            </a:r>
            <a:r>
              <a:rPr lang="it-IT" sz="1600" i="1" dirty="0">
                <a:solidFill>
                  <a:prstClr val="black"/>
                </a:solidFill>
              </a:rPr>
              <a:t> </a:t>
            </a:r>
            <a:r>
              <a:rPr lang="it-IT" sz="1600" i="1" dirty="0" err="1" smtClean="0">
                <a:solidFill>
                  <a:prstClr val="black"/>
                </a:solidFill>
              </a:rPr>
              <a:t>projects</a:t>
            </a:r>
            <a:endParaRPr lang="it-IT" dirty="0" smtClean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4800600"/>
            <a:ext cx="4191000" cy="1828800"/>
            <a:chOff x="4724400" y="1600200"/>
            <a:chExt cx="4419600" cy="1828800"/>
          </a:xfrm>
        </p:grpSpPr>
        <p:grpSp>
          <p:nvGrpSpPr>
            <p:cNvPr id="12" name="Group 11"/>
            <p:cNvGrpSpPr/>
            <p:nvPr/>
          </p:nvGrpSpPr>
          <p:grpSpPr>
            <a:xfrm>
              <a:off x="4724400" y="1600200"/>
              <a:ext cx="4419600" cy="1828800"/>
              <a:chOff x="4724400" y="1600200"/>
              <a:chExt cx="4419600" cy="1828800"/>
            </a:xfrm>
          </p:grpSpPr>
          <p:pic>
            <p:nvPicPr>
              <p:cNvPr id="14" name="Immagine 2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600200"/>
                <a:ext cx="41910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Immagine 2"/>
              <p:cNvPicPr/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6"/>
              <a:stretch/>
            </p:blipFill>
            <p:spPr bwMode="auto">
              <a:xfrm>
                <a:off x="8493404" y="1600200"/>
                <a:ext cx="650596" cy="16171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16" name="Immagine 2"/>
              <p:cNvPicPr/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435474" y="1944000"/>
                <a:ext cx="293214" cy="23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8458200" y="2590800"/>
              <a:ext cx="76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4959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>
          <a:xfrm>
            <a:off x="1127760" y="243840"/>
            <a:ext cx="6441440" cy="726822"/>
          </a:xfrm>
        </p:spPr>
        <p:txBody>
          <a:bodyPr>
            <a:normAutofit/>
          </a:bodyPr>
          <a:lstStyle/>
          <a:p>
            <a:pPr algn="ctr"/>
            <a:r>
              <a:rPr lang="it-IT" sz="2800" dirty="0" smtClean="0">
                <a:latin typeface="Arial" charset="0"/>
                <a:cs typeface="Arial" charset="0"/>
              </a:rPr>
              <a:t>	 </a:t>
            </a:r>
            <a:r>
              <a:rPr lang="it-IT" sz="2800" b="1" dirty="0" smtClean="0">
                <a:latin typeface="Arial" charset="0"/>
                <a:cs typeface="Arial" charset="0"/>
              </a:rPr>
              <a:t>OCTAC </a:t>
            </a:r>
            <a:r>
              <a:rPr lang="it-IT" sz="2800" b="1" dirty="0" err="1" smtClean="0">
                <a:latin typeface="Arial" charset="0"/>
                <a:cs typeface="Arial" charset="0"/>
              </a:rPr>
              <a:t>products</a:t>
            </a:r>
            <a:r>
              <a:rPr lang="it-IT" sz="2800" b="1" dirty="0" smtClean="0">
                <a:latin typeface="Arial" charset="0"/>
                <a:cs typeface="Arial" charset="0"/>
              </a:rPr>
              <a:t> (V1: </a:t>
            </a:r>
            <a:r>
              <a:rPr lang="it-IT" sz="2800" b="1" dirty="0" err="1" smtClean="0">
                <a:latin typeface="Arial" charset="0"/>
                <a:cs typeface="Arial" charset="0"/>
              </a:rPr>
              <a:t>today</a:t>
            </a:r>
            <a:r>
              <a:rPr lang="it-IT" sz="2800" b="1" dirty="0" smtClean="0">
                <a:latin typeface="Arial" charset="0"/>
                <a:cs typeface="Arial" charset="0"/>
              </a:rPr>
              <a:t> )</a:t>
            </a:r>
            <a:endParaRPr lang="it-IT" sz="2800" dirty="0">
              <a:latin typeface="Arial" charset="0"/>
              <a:cs typeface="Arial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8851" name="CasellaDiTesto 6"/>
          <p:cNvSpPr txBox="1">
            <a:spLocks noChangeArrowheads="1"/>
          </p:cNvSpPr>
          <p:nvPr/>
        </p:nvSpPr>
        <p:spPr bwMode="auto">
          <a:xfrm>
            <a:off x="8172450" y="63817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78852" name="AutoShape 2" descr="imap://rosalia%2Esantoleri%40artov%2Eisac%2Ecnr%2Eit@smtp1.sic.rm.cnr.it:143/fetch%3EUID%3E/INBOX%3E257145?part=1&amp;type=image/png&amp;filename=OCTAC.pn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7413" name="Rettangolo 16"/>
          <p:cNvSpPr>
            <a:spLocks noChangeArrowheads="1"/>
          </p:cNvSpPr>
          <p:nvPr/>
        </p:nvSpPr>
        <p:spPr bwMode="auto">
          <a:xfrm>
            <a:off x="83800" y="5206465"/>
            <a:ext cx="8856663" cy="1354217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38100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30 OC </a:t>
            </a:r>
            <a:r>
              <a:rPr lang="en-US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Products (</a:t>
            </a:r>
            <a:r>
              <a:rPr lang="en-US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184 datasets</a:t>
            </a:r>
            <a:r>
              <a:rPr lang="en-US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) covering the </a:t>
            </a:r>
            <a:r>
              <a:rPr lang="en-US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globa</a:t>
            </a:r>
            <a:r>
              <a:rPr lang="en-US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l ocean and the </a:t>
            </a:r>
            <a:r>
              <a:rPr lang="en-US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European Regional </a:t>
            </a:r>
            <a:r>
              <a:rPr lang="en-US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Seas.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Regional products produced using regional algorithms to improve </a:t>
            </a:r>
            <a:r>
              <a:rPr lang="en-US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the </a:t>
            </a:r>
            <a:r>
              <a:rPr lang="en-US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quality </a:t>
            </a:r>
            <a:endParaRPr lang="en-GB" altLang="it-IT" sz="1400" b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en-GB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NRT: products </a:t>
            </a:r>
            <a:r>
              <a:rPr lang="en-GB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within </a:t>
            </a:r>
            <a:r>
              <a:rPr lang="en-GB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few hours</a:t>
            </a:r>
            <a:r>
              <a:rPr lang="en-GB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, NRT </a:t>
            </a:r>
            <a:r>
              <a:rPr lang="en-GB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replaced by consolidated product </a:t>
            </a:r>
            <a:r>
              <a:rPr lang="en-GB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within few days</a:t>
            </a:r>
          </a:p>
          <a:p>
            <a:pPr marL="342900" indent="-342900" algn="just">
              <a:defRPr/>
            </a:pPr>
            <a:r>
              <a:rPr lang="en-GB" altLang="it-IT" sz="14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REP:  consistent re-processed time series </a:t>
            </a:r>
            <a:r>
              <a:rPr lang="en-GB" altLang="it-IT" sz="14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from 1997 to the 2012 based on OC-CCI </a:t>
            </a:r>
          </a:p>
          <a:p>
            <a:pPr marL="342900" indent="-342900" algn="just">
              <a:defRPr/>
            </a:pPr>
            <a:r>
              <a:rPr lang="en-GB" altLang="it-IT" sz="1600" b="1" dirty="0" smtClean="0">
                <a:solidFill>
                  <a:prstClr val="black"/>
                </a:solidFill>
              </a:rPr>
              <a:t>Product quality information available for all products based on CMEMS metrics </a:t>
            </a:r>
            <a:endParaRPr lang="en-GB" altLang="it-IT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9965"/>
              </p:ext>
            </p:extLst>
          </p:nvPr>
        </p:nvGraphicFramePr>
        <p:xfrm>
          <a:off x="66338" y="899778"/>
          <a:ext cx="8891588" cy="3631878"/>
        </p:xfrm>
        <a:graphic>
          <a:graphicData uri="http://schemas.openxmlformats.org/drawingml/2006/table">
            <a:tbl>
              <a:tblPr/>
              <a:tblGrid>
                <a:gridCol w="534988"/>
                <a:gridCol w="1206500"/>
                <a:gridCol w="1495425"/>
                <a:gridCol w="1279525"/>
                <a:gridCol w="1281112"/>
                <a:gridCol w="2062163"/>
                <a:gridCol w="1031875"/>
              </a:tblGrid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Code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Ocean Region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coverage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NRT L3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NRT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REP L3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REP L4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GLO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Global Ocean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90.0°S - 90.0°N 180.0°W - 180.0°E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(MODIS+VIIRS)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(MODIS+VIIRS)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ARC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Arctic Ocean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67.0°N - 90.0°N 180.0°W -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80.0°E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 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M0DIS &amp; VIIRS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(SeaWIFS+MODIS+MERIS)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BAL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Baltic Sea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53.0°N - 66.85°N  9.25°W - 30.25°E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MODIS</a:t>
                      </a:r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ATL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Atlantic Ocean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20.0°N - 66.0°N 46.0°W - 13.0°E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 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M0DIS &amp; VIIRS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(MODIS+VIIRS)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MED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Mediterranean Sea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30.0°N - 46.0°N  6.0°W - 36.5°E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 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M0DIS &amp; VIIRS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 M0DIS &amp; VIIRS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2278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Black Sea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40.0°N - 48.0°N 26.5°W - 42.0°E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         M0DIS &amp; VIIRS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  M0DIS &amp; VIIRS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2278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EUR 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European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Sea</a:t>
                      </a: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20N - 65.85 N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30 W - 42 E 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(MODIS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10" name="Rettangolo 5"/>
          <p:cNvSpPr>
            <a:spLocks noChangeArrowheads="1"/>
          </p:cNvSpPr>
          <p:nvPr/>
        </p:nvSpPr>
        <p:spPr bwMode="auto">
          <a:xfrm>
            <a:off x="4986" y="4582266"/>
            <a:ext cx="8712200" cy="950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kumimoji="1" lang="en-GB" b="1" dirty="0">
                <a:latin typeface="Arial" pitchFamily="34" charset="0"/>
              </a:rPr>
              <a:t>Ocean Colour Products Types: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-84" charset="2"/>
              <a:buChar char="n"/>
              <a:defRPr/>
            </a:pPr>
            <a:r>
              <a:rPr kumimoji="1" lang="en-GB" b="1" dirty="0">
                <a:latin typeface="Arial" pitchFamily="34" charset="0"/>
              </a:rPr>
              <a:t>CHL:</a:t>
            </a:r>
            <a:r>
              <a:rPr kumimoji="1" lang="en-GB" dirty="0">
                <a:latin typeface="Arial" pitchFamily="34" charset="0"/>
              </a:rPr>
              <a:t>   L3  (daily composite products) and L4 analysis (no data gaps)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-84" charset="2"/>
              <a:buChar char="n"/>
              <a:defRPr/>
            </a:pPr>
            <a:r>
              <a:rPr kumimoji="1" lang="en-GB" b="1" dirty="0">
                <a:latin typeface="Arial" pitchFamily="34" charset="0"/>
              </a:rPr>
              <a:t>OPTICS:  </a:t>
            </a:r>
            <a:r>
              <a:rPr kumimoji="1" lang="en-GB" dirty="0">
                <a:latin typeface="Arial" pitchFamily="34" charset="0"/>
              </a:rPr>
              <a:t>IOPs , Kd490, </a:t>
            </a:r>
            <a:r>
              <a:rPr kumimoji="1" lang="en-GB" dirty="0" err="1">
                <a:latin typeface="Arial" pitchFamily="34" charset="0"/>
              </a:rPr>
              <a:t>Secchi</a:t>
            </a:r>
            <a:r>
              <a:rPr kumimoji="1" lang="en-GB" dirty="0">
                <a:latin typeface="Arial" pitchFamily="34" charset="0"/>
              </a:rPr>
              <a:t> depth, Rrs, PAR, CDOM, SPM.</a:t>
            </a:r>
          </a:p>
        </p:txBody>
      </p:sp>
    </p:spTree>
    <p:extLst>
      <p:ext uri="{BB962C8B-B14F-4D97-AF65-F5344CB8AC3E}">
        <p14:creationId xmlns:p14="http://schemas.microsoft.com/office/powerpoint/2010/main" val="19546446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re 1"/>
          <p:cNvSpPr>
            <a:spLocks noGrp="1"/>
          </p:cNvSpPr>
          <p:nvPr>
            <p:ph type="title"/>
          </p:nvPr>
        </p:nvSpPr>
        <p:spPr>
          <a:xfrm>
            <a:off x="1889760" y="77788"/>
            <a:ext cx="5922328" cy="984250"/>
          </a:xfrm>
        </p:spPr>
        <p:txBody>
          <a:bodyPr/>
          <a:lstStyle/>
          <a:p>
            <a:pPr algn="ctr"/>
            <a:r>
              <a:rPr lang="fr-FR" sz="3600" b="1" dirty="0" smtClean="0">
                <a:latin typeface="Arial" charset="0"/>
                <a:cs typeface="Arial" charset="0"/>
              </a:rPr>
              <a:t>V1 OC NRT </a:t>
            </a:r>
            <a:r>
              <a:rPr lang="fr-FR" sz="3600" b="1" dirty="0" err="1">
                <a:latin typeface="Arial" charset="0"/>
                <a:cs typeface="Arial" charset="0"/>
              </a:rPr>
              <a:t>products</a:t>
            </a:r>
            <a:endParaRPr lang="fr-FR" sz="3600" b="1" dirty="0">
              <a:latin typeface="Arial" charset="0"/>
              <a:cs typeface="Arial" charset="0"/>
            </a:endParaRPr>
          </a:p>
        </p:txBody>
      </p:sp>
      <p:sp>
        <p:nvSpPr>
          <p:cNvPr id="80899" name="CasellaDiTesto 1"/>
          <p:cNvSpPr txBox="1">
            <a:spLocks noChangeArrowheads="1"/>
          </p:cNvSpPr>
          <p:nvPr/>
        </p:nvSpPr>
        <p:spPr bwMode="auto">
          <a:xfrm>
            <a:off x="1730693" y="830898"/>
            <a:ext cx="5654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1800" dirty="0">
                <a:solidFill>
                  <a:srgbClr val="000000"/>
                </a:solidFill>
                <a:ea typeface="MS PGothic" charset="0"/>
              </a:rPr>
              <a:t> Harmonized state-of-the-art NRT  products based on  </a:t>
            </a:r>
          </a:p>
          <a:p>
            <a:pPr algn="ctr"/>
            <a:r>
              <a:rPr lang="en-GB" sz="1800" b="1" dirty="0">
                <a:solidFill>
                  <a:srgbClr val="000000"/>
                </a:solidFill>
                <a:ea typeface="MS PGothic" charset="0"/>
              </a:rPr>
              <a:t>VIIRS &amp; MODIS</a:t>
            </a:r>
          </a:p>
        </p:txBody>
      </p:sp>
      <p:pic>
        <p:nvPicPr>
          <p:cNvPr id="80900" name="Immagin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7550"/>
            <a:ext cx="6480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ttore 2 20"/>
          <p:cNvCxnSpPr/>
          <p:nvPr/>
        </p:nvCxnSpPr>
        <p:spPr>
          <a:xfrm flipH="1">
            <a:off x="1547813" y="4727575"/>
            <a:ext cx="889000" cy="7889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2284413" y="1987550"/>
            <a:ext cx="2090737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4864100" y="2125663"/>
            <a:ext cx="1700213" cy="4683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endCxn id="32" idx="1"/>
          </p:cNvCxnSpPr>
          <p:nvPr/>
        </p:nvCxnSpPr>
        <p:spPr>
          <a:xfrm flipV="1">
            <a:off x="5178425" y="2705100"/>
            <a:ext cx="1668463" cy="2444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endCxn id="33" idx="0"/>
          </p:cNvCxnSpPr>
          <p:nvPr/>
        </p:nvCxnSpPr>
        <p:spPr>
          <a:xfrm>
            <a:off x="5011738" y="3370263"/>
            <a:ext cx="2860675" cy="2330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 flipV="1">
            <a:off x="2366963" y="2613025"/>
            <a:ext cx="1619250" cy="5635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07" name="CasellaDiTesto 2"/>
          <p:cNvSpPr txBox="1">
            <a:spLocks noChangeArrowheads="1"/>
          </p:cNvSpPr>
          <p:nvPr/>
        </p:nvSpPr>
        <p:spPr bwMode="auto">
          <a:xfrm>
            <a:off x="250825" y="5561013"/>
            <a:ext cx="2079625" cy="64611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sz="1200" b="1">
                <a:solidFill>
                  <a:srgbClr val="17375E"/>
                </a:solidFill>
                <a:latin typeface="Times New Roman" charset="0"/>
              </a:rPr>
              <a:t>GLOBAL: </a:t>
            </a:r>
          </a:p>
          <a:p>
            <a:pPr algn="ctr"/>
            <a:r>
              <a:rPr sz="1200" b="1">
                <a:solidFill>
                  <a:srgbClr val="17375E"/>
                </a:solidFill>
                <a:latin typeface="Times New Roman" charset="0"/>
              </a:rPr>
              <a:t>GSM Maritorena, et al. 2010</a:t>
            </a:r>
          </a:p>
          <a:p>
            <a:pPr algn="ctr"/>
            <a:r>
              <a:rPr sz="1200" b="1">
                <a:solidFill>
                  <a:srgbClr val="17375E"/>
                </a:solidFill>
                <a:latin typeface="Times New Roman" charset="0"/>
              </a:rPr>
              <a:t>L4:  OI scheme  </a:t>
            </a:r>
          </a:p>
        </p:txBody>
      </p:sp>
      <p:sp>
        <p:nvSpPr>
          <p:cNvPr id="30" name="CasellaDiTesto 29"/>
          <p:cNvSpPr txBox="1">
            <a:spLocks noChangeArrowheads="1"/>
          </p:cNvSpPr>
          <p:nvPr/>
        </p:nvSpPr>
        <p:spPr bwMode="auto">
          <a:xfrm>
            <a:off x="114300" y="2335213"/>
            <a:ext cx="2168525" cy="646112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sz="1200" b="1" dirty="0">
                <a:solidFill>
                  <a:srgbClr val="17375E"/>
                </a:solidFill>
                <a:latin typeface="Times New Roman" charset="0"/>
              </a:rPr>
              <a:t>ATL: </a:t>
            </a:r>
          </a:p>
          <a:p>
            <a:pPr algn="ctr"/>
            <a:r>
              <a:rPr sz="1200" b="1" dirty="0">
                <a:solidFill>
                  <a:srgbClr val="17375E"/>
                </a:solidFill>
                <a:latin typeface="Times New Roman" charset="0"/>
              </a:rPr>
              <a:t>OC488 (</a:t>
            </a:r>
            <a:r>
              <a:rPr lang="da-DK" sz="1200" b="1" dirty="0">
                <a:solidFill>
                  <a:srgbClr val="17375E"/>
                </a:solidFill>
                <a:latin typeface="Times New Roman" charset="0"/>
              </a:rPr>
              <a:t>Taberner et al, 2014)</a:t>
            </a:r>
          </a:p>
          <a:p>
            <a:pPr algn="ctr"/>
            <a:r>
              <a:rPr lang="da-DK" sz="1200" b="1" dirty="0">
                <a:solidFill>
                  <a:srgbClr val="17375E"/>
                </a:solidFill>
                <a:latin typeface="Times New Roman" charset="0"/>
              </a:rPr>
              <a:t>L4 :   OI scheme</a:t>
            </a:r>
            <a:endParaRPr sz="1200" b="1" dirty="0">
              <a:solidFill>
                <a:srgbClr val="17375E"/>
              </a:solidFill>
              <a:latin typeface="Times New Roman" charset="0"/>
            </a:endParaRPr>
          </a:p>
        </p:txBody>
      </p:sp>
      <p:sp>
        <p:nvSpPr>
          <p:cNvPr id="31" name="CasellaDiTesto 30"/>
          <p:cNvSpPr txBox="1">
            <a:spLocks noChangeArrowheads="1"/>
          </p:cNvSpPr>
          <p:nvPr/>
        </p:nvSpPr>
        <p:spPr bwMode="auto">
          <a:xfrm>
            <a:off x="6567488" y="1628775"/>
            <a:ext cx="2319337" cy="461963"/>
          </a:xfrm>
          <a:prstGeom prst="rect">
            <a:avLst/>
          </a:prstGeom>
          <a:noFill/>
          <a:ln w="4127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altLang="it-IT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BAL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altLang="it-IT" sz="12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Based on </a:t>
            </a:r>
            <a:r>
              <a:rPr lang="it-IT" altLang="it-IT" sz="12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HZG </a:t>
            </a:r>
            <a:r>
              <a:rPr altLang="it-IT" sz="12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regional </a:t>
            </a:r>
            <a:r>
              <a:rPr altLang="it-IT" sz="12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processor 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6846888" y="2474913"/>
            <a:ext cx="2209800" cy="461962"/>
          </a:xfrm>
          <a:prstGeom prst="rect">
            <a:avLst/>
          </a:prstGeom>
          <a:noFill/>
          <a:ln w="41275"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BSAlg</a:t>
            </a: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(</a:t>
            </a: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Kopelevich</a:t>
            </a: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et al., 2013)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L4 : DINEOF </a:t>
            </a: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scheme</a:t>
            </a:r>
            <a:endParaRPr lang="da-DK" sz="12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846888" y="5700713"/>
            <a:ext cx="2051050" cy="461962"/>
          </a:xfrm>
          <a:prstGeom prst="rect">
            <a:avLst/>
          </a:prstGeom>
          <a:noFill/>
          <a:ln w="412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MedOC4 (</a:t>
            </a: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Volpe</a:t>
            </a: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et al., 2007)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L4: DINEOF </a:t>
            </a: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scheme</a:t>
            </a:r>
            <a:endParaRPr sz="12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18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68" y="6264270"/>
            <a:ext cx="2181726" cy="495979"/>
          </a:xfrm>
          <a:prstGeom prst="rect">
            <a:avLst/>
          </a:prstGeom>
        </p:spPr>
      </p:pic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107950" y="1412875"/>
            <a:ext cx="2168525" cy="461963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sz="1200" b="1" dirty="0">
                <a:solidFill>
                  <a:srgbClr val="17375E"/>
                </a:solidFill>
                <a:latin typeface="Times New Roman" charset="0"/>
              </a:rPr>
              <a:t>ARC: </a:t>
            </a:r>
          </a:p>
          <a:p>
            <a:pPr algn="ctr"/>
            <a:r>
              <a:rPr sz="1200" b="1" dirty="0">
                <a:solidFill>
                  <a:srgbClr val="17375E"/>
                </a:solidFill>
                <a:latin typeface="Times New Roman" charset="0"/>
              </a:rPr>
              <a:t>OC488 (</a:t>
            </a:r>
            <a:r>
              <a:rPr lang="da-DK" sz="1200" b="1" dirty="0">
                <a:solidFill>
                  <a:srgbClr val="17375E"/>
                </a:solidFill>
                <a:latin typeface="Times New Roman" charset="0"/>
              </a:rPr>
              <a:t>Taberner et al, 2014)</a:t>
            </a:r>
            <a:endParaRPr sz="1200" b="1" dirty="0">
              <a:solidFill>
                <a:srgbClr val="17375E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073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CasellaDiTesto 1"/>
          <p:cNvSpPr txBox="1">
            <a:spLocks noChangeArrowheads="1"/>
          </p:cNvSpPr>
          <p:nvPr/>
        </p:nvSpPr>
        <p:spPr bwMode="auto">
          <a:xfrm>
            <a:off x="815975" y="1166495"/>
            <a:ext cx="7512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00000"/>
                </a:solidFill>
                <a:ea typeface="MS PGothic" panose="020B0600070205080204" pitchFamily="34" charset="-128"/>
              </a:rPr>
              <a:t>Homogeneous and state-of-the-art multi-sensor merged reprocessed datasets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800" b="1" dirty="0">
                <a:solidFill>
                  <a:srgbClr val="000000"/>
                </a:solidFill>
                <a:ea typeface="MS PGothic" panose="020B0600070205080204" pitchFamily="34" charset="-128"/>
              </a:rPr>
              <a:t>ESA-CCI input data</a:t>
            </a:r>
            <a:r>
              <a:rPr lang="en-GB" altLang="it-IT" sz="1800" dirty="0">
                <a:solidFill>
                  <a:srgbClr val="000000"/>
                </a:solidFill>
                <a:ea typeface="MS PGothic" panose="020B0600070205080204" pitchFamily="34" charset="-128"/>
              </a:rPr>
              <a:t> (1997-2012</a:t>
            </a:r>
            <a:r>
              <a:rPr lang="en-GB" altLang="it-IT" sz="18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)</a:t>
            </a:r>
            <a:r>
              <a:rPr lang="en-GB" altLang="it-IT" sz="18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+ </a:t>
            </a:r>
            <a:r>
              <a:rPr lang="en-GB" altLang="it-IT" sz="1800" b="1" dirty="0" err="1" smtClean="0">
                <a:solidFill>
                  <a:srgbClr val="000000"/>
                </a:solidFill>
                <a:ea typeface="MS PGothic" panose="020B0600070205080204" pitchFamily="34" charset="-128"/>
              </a:rPr>
              <a:t>Chl</a:t>
            </a:r>
            <a:r>
              <a:rPr lang="en-GB" altLang="it-IT" sz="18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GB" altLang="it-IT" sz="1800" b="1" dirty="0">
                <a:solidFill>
                  <a:srgbClr val="000000"/>
                </a:solidFill>
                <a:ea typeface="MS PGothic" panose="020B0600070205080204" pitchFamily="34" charset="-128"/>
              </a:rPr>
              <a:t>Regional Algorithms</a:t>
            </a:r>
          </a:p>
        </p:txBody>
      </p:sp>
      <p:pic>
        <p:nvPicPr>
          <p:cNvPr id="89092" name="Immagin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16125"/>
            <a:ext cx="6480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ttore 2 20"/>
          <p:cNvCxnSpPr/>
          <p:nvPr/>
        </p:nvCxnSpPr>
        <p:spPr>
          <a:xfrm flipH="1">
            <a:off x="1717675" y="4727575"/>
            <a:ext cx="719138" cy="6969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2436813" y="2335213"/>
            <a:ext cx="2144712" cy="1397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endCxn id="31" idx="1"/>
          </p:cNvCxnSpPr>
          <p:nvPr/>
        </p:nvCxnSpPr>
        <p:spPr>
          <a:xfrm flipV="1">
            <a:off x="4867275" y="2084388"/>
            <a:ext cx="1700213" cy="5603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endCxn id="32" idx="1"/>
          </p:cNvCxnSpPr>
          <p:nvPr/>
        </p:nvCxnSpPr>
        <p:spPr>
          <a:xfrm flipV="1">
            <a:off x="5178425" y="2613025"/>
            <a:ext cx="1668463" cy="3365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endCxn id="33" idx="0"/>
          </p:cNvCxnSpPr>
          <p:nvPr/>
        </p:nvCxnSpPr>
        <p:spPr>
          <a:xfrm>
            <a:off x="5011738" y="3370263"/>
            <a:ext cx="2860675" cy="2330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 flipV="1">
            <a:off x="2366963" y="2613025"/>
            <a:ext cx="1619250" cy="5635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099" name="CasellaDiTesto 2"/>
          <p:cNvSpPr txBox="1">
            <a:spLocks noChangeArrowheads="1"/>
          </p:cNvSpPr>
          <p:nvPr/>
        </p:nvSpPr>
        <p:spPr bwMode="auto">
          <a:xfrm>
            <a:off x="404813" y="5561013"/>
            <a:ext cx="1565275" cy="2778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17375E"/>
                </a:solidFill>
                <a:latin typeface="Times New Roman" panose="02020603050405020304" pitchFamily="18" charset="0"/>
              </a:rPr>
              <a:t>GLOBAL: ESA-CCI</a:t>
            </a:r>
          </a:p>
        </p:txBody>
      </p:sp>
      <p:sp>
        <p:nvSpPr>
          <p:cNvPr id="30" name="CasellaDiTesto 29"/>
          <p:cNvSpPr txBox="1">
            <a:spLocks noChangeArrowheads="1"/>
          </p:cNvSpPr>
          <p:nvPr/>
        </p:nvSpPr>
        <p:spPr bwMode="auto">
          <a:xfrm>
            <a:off x="114300" y="2335213"/>
            <a:ext cx="2168525" cy="27781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17375E"/>
                </a:solidFill>
                <a:latin typeface="Times New Roman" panose="02020603050405020304" pitchFamily="18" charset="0"/>
              </a:rPr>
              <a:t>OC488 (</a:t>
            </a:r>
            <a:r>
              <a:rPr lang="da-DK" altLang="it-IT" sz="1200" b="1">
                <a:solidFill>
                  <a:srgbClr val="17375E"/>
                </a:solidFill>
                <a:latin typeface="Times New Roman" panose="02020603050405020304" pitchFamily="18" charset="0"/>
              </a:rPr>
              <a:t>Taberner et al, 2014)</a:t>
            </a:r>
            <a:endParaRPr lang="it-IT" altLang="it-IT" sz="1200" b="1">
              <a:solidFill>
                <a:srgbClr val="1737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CasellaDiTesto 30"/>
          <p:cNvSpPr txBox="1">
            <a:spLocks noChangeArrowheads="1"/>
          </p:cNvSpPr>
          <p:nvPr/>
        </p:nvSpPr>
        <p:spPr bwMode="auto">
          <a:xfrm>
            <a:off x="6567488" y="1946275"/>
            <a:ext cx="2319337" cy="2762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17375E"/>
                </a:solidFill>
                <a:latin typeface="Times New Roman" panose="02020603050405020304" pitchFamily="18" charset="0"/>
              </a:rPr>
              <a:t>BalAlg (D’Alimonte et al.,2012)</a:t>
            </a:r>
            <a:endParaRPr lang="it-IT" altLang="it-IT" sz="1200" b="1" u="sng">
              <a:solidFill>
                <a:srgbClr val="000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6846888" y="2474913"/>
            <a:ext cx="2209800" cy="2762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BSAlg</a:t>
            </a: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(</a:t>
            </a: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Kopelevich</a:t>
            </a: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et al., 2013)</a:t>
            </a:r>
            <a:endParaRPr lang="da-DK" sz="12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846888" y="5700713"/>
            <a:ext cx="2051050" cy="4616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MedOC4 (</a:t>
            </a:r>
            <a:r>
              <a:rPr lang="fr-FR" sz="1200" b="1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Volpe</a:t>
            </a: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et al., 2007</a:t>
            </a:r>
            <a:r>
              <a:rPr lang="fr-FR" sz="12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)</a:t>
            </a:r>
          </a:p>
          <a:p>
            <a:pPr algn="ctr">
              <a:defRPr/>
            </a:pPr>
            <a:r>
              <a:rPr lang="fr-FR" sz="12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L4: </a:t>
            </a:r>
            <a:r>
              <a:rPr lang="fr-FR" sz="1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DINEOF </a:t>
            </a:r>
            <a:r>
              <a:rPr lang="fr-FR" sz="1200" b="1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scheme</a:t>
            </a:r>
            <a:endParaRPr lang="fr-FR" sz="12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889760" y="77788"/>
            <a:ext cx="5922328" cy="984250"/>
          </a:xfrm>
        </p:spPr>
        <p:txBody>
          <a:bodyPr/>
          <a:lstStyle/>
          <a:p>
            <a:pPr algn="ctr"/>
            <a:r>
              <a:rPr lang="fr-FR" sz="3600" b="1" dirty="0" smtClean="0">
                <a:latin typeface="Arial" charset="0"/>
                <a:cs typeface="Arial" charset="0"/>
              </a:rPr>
              <a:t>V1 OC REP </a:t>
            </a:r>
            <a:r>
              <a:rPr lang="fr-FR" sz="3600" b="1" dirty="0" err="1">
                <a:latin typeface="Arial" charset="0"/>
                <a:cs typeface="Arial" charset="0"/>
              </a:rPr>
              <a:t>products</a:t>
            </a:r>
            <a:endParaRPr lang="fr-FR" sz="36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167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>
          <a:xfrm>
            <a:off x="1834604" y="228600"/>
            <a:ext cx="5410200" cy="830262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Arial" charset="0"/>
                <a:cs typeface="Arial" charset="0"/>
              </a:rPr>
              <a:t>OCTAC products (</a:t>
            </a:r>
            <a:r>
              <a:rPr lang="it-IT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V2 &amp; V3) </a:t>
            </a:r>
            <a:endParaRPr lang="it-IT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8851" name="CasellaDiTesto 6"/>
          <p:cNvSpPr txBox="1">
            <a:spLocks noChangeArrowheads="1"/>
          </p:cNvSpPr>
          <p:nvPr/>
        </p:nvSpPr>
        <p:spPr bwMode="auto">
          <a:xfrm>
            <a:off x="8172450" y="63817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78852" name="AutoShape 2" descr="imap://rosalia%2Esantoleri%40artov%2Eisac%2Ecnr%2Eit@smtp1.sic.rm.cnr.it:143/fetch%3EUID%3E/INBOX%3E257145?part=1&amp;type=image/png&amp;filename=OCTAC.pn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7413" name="Rettangolo 16"/>
          <p:cNvSpPr>
            <a:spLocks noChangeArrowheads="1"/>
          </p:cNvSpPr>
          <p:nvPr/>
        </p:nvSpPr>
        <p:spPr bwMode="auto">
          <a:xfrm>
            <a:off x="-167265" y="4572000"/>
            <a:ext cx="9152763" cy="2262158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38100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1600" b="1" dirty="0">
                <a:solidFill>
                  <a:prstClr val="black"/>
                </a:solidFill>
              </a:rPr>
              <a:t>S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implification </a:t>
            </a:r>
            <a:r>
              <a:rPr lang="en-US" altLang="it-IT" sz="1600" b="1" dirty="0">
                <a:solidFill>
                  <a:prstClr val="black"/>
                </a:solidFill>
              </a:rPr>
              <a:t>of the product 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catalogue: redundant product removed -&gt; V2 (April 2016)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1600" b="1" dirty="0" smtClean="0">
                <a:solidFill>
                  <a:prstClr val="black"/>
                </a:solidFill>
              </a:rPr>
              <a:t>Improve the regional algorithm (coastal &amp; open water) and the analysis schemes -&gt; V2 (April 2016) 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1600" b="1" dirty="0" smtClean="0">
                <a:solidFill>
                  <a:prstClr val="black"/>
                </a:solidFill>
              </a:rPr>
              <a:t>Only one </a:t>
            </a:r>
            <a:r>
              <a:rPr lang="en-US" altLang="it-IT" sz="1600" b="1" dirty="0" err="1" smtClean="0">
                <a:solidFill>
                  <a:prstClr val="black"/>
                </a:solidFill>
              </a:rPr>
              <a:t>Chl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 product for each area/sensor: chl12 products  -&gt;  </a:t>
            </a:r>
            <a:r>
              <a:rPr lang="en-US" altLang="it-IT" sz="1600" b="1" dirty="0">
                <a:solidFill>
                  <a:prstClr val="black"/>
                </a:solidFill>
              </a:rPr>
              <a:t>V2 (April 2016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1600" b="1" dirty="0">
                <a:solidFill>
                  <a:prstClr val="black"/>
                </a:solidFill>
              </a:rPr>
              <a:t>Extending the 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NRT merged multi-sensor data production </a:t>
            </a:r>
            <a:r>
              <a:rPr lang="en-US" altLang="it-IT" sz="1600" b="1" dirty="0">
                <a:solidFill>
                  <a:prstClr val="black"/>
                </a:solidFill>
              </a:rPr>
              <a:t>to ATL, ARC, MED, BS and BAL -&gt; V3  (April 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2017)</a:t>
            </a:r>
            <a:endParaRPr lang="en-US" altLang="it-IT" sz="1600" b="1" dirty="0">
              <a:solidFill>
                <a:prstClr val="black"/>
              </a:solidFill>
            </a:endParaRP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1600" b="1" dirty="0" smtClean="0">
                <a:solidFill>
                  <a:prstClr val="black"/>
                </a:solidFill>
              </a:rPr>
              <a:t>Updated REP  based on new version of CCI: Regional REP produced ingesting CCI </a:t>
            </a:r>
            <a:r>
              <a:rPr lang="en-US" altLang="it-IT" sz="1600" b="1" dirty="0" err="1" smtClean="0">
                <a:solidFill>
                  <a:prstClr val="black"/>
                </a:solidFill>
              </a:rPr>
              <a:t>Rrs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 at 1 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Km 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resolution, redistribution of GLO OC-CCI v2 version  </a:t>
            </a:r>
            <a:r>
              <a:rPr lang="en-US" altLang="it-IT" sz="1600" b="1" dirty="0" smtClean="0">
                <a:solidFill>
                  <a:prstClr val="black"/>
                </a:solidFill>
              </a:rPr>
              <a:t>-&gt; V2 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altLang="it-IT" sz="2000" b="1" dirty="0" smtClean="0">
                <a:solidFill>
                  <a:prstClr val="black"/>
                </a:solidFill>
              </a:rPr>
              <a:t>OLCI Products  -&gt; V2.1 (ASAP …..)</a:t>
            </a:r>
            <a:endParaRPr lang="en-GB" altLang="it-IT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828714"/>
              </p:ext>
            </p:extLst>
          </p:nvPr>
        </p:nvGraphicFramePr>
        <p:xfrm>
          <a:off x="93910" y="885825"/>
          <a:ext cx="8891588" cy="3639977"/>
        </p:xfrm>
        <a:graphic>
          <a:graphicData uri="http://schemas.openxmlformats.org/drawingml/2006/table">
            <a:tbl>
              <a:tblPr/>
              <a:tblGrid>
                <a:gridCol w="534988"/>
                <a:gridCol w="1206500"/>
                <a:gridCol w="1611312"/>
                <a:gridCol w="1600200"/>
                <a:gridCol w="844550"/>
                <a:gridCol w="2062163"/>
                <a:gridCol w="1031875"/>
              </a:tblGrid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Code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Ocean Region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coverage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NRT L3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NRT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REP L3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REP L4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8255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GLO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Global Ocean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90.0°S - 90.0°N 180.0°W - 180.0°E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(MODIS+VIIRS +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OLCI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OLCI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+VIIRS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From CCI +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OSS2015 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ARC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Arctic Ocean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67.0°N - 90.0°N 180.0°W -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180.0°E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&amp; Multi 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M0DIS &amp; VIIRS&amp; 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OLCI </a:t>
                      </a:r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BAL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Baltic Sea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53.0°N - 66.85°N  9.25°W - 30.25°E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MODIS &amp; 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OLCI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ATL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Atlantic Ocean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20.0°N - 66.0°N 46.0°W - 13.0°E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&amp; Multi 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M0DIS &amp; VIIRS &amp; 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OLCI </a:t>
                      </a:r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MED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Mediterranean Sea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30.0°N - 46.0°N  6.0°W - 36.5°E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&amp; Multi         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M0DIS &amp;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VIIRS &amp; 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OLCI </a:t>
                      </a:r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        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2278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Black Sea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40.0°N - 48.0°N 26.5°W - 42.0°E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single  &amp; Multi       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M0DIS &amp; VIIRS &amp;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OLCI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      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 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SeaWIFS+MODIS+MERIS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Based on L3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2278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EUR 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European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Sea</a:t>
                      </a:r>
                    </a:p>
                  </a:txBody>
                  <a:tcPr marL="6349" marR="6349" marT="6348" marB="0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Multi </a:t>
                      </a: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349" marR="6349" marT="634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5720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6" descr="R:\Projets\CEE-080\0821-AQUAMAR\publi_trend_chl\cnes_lot2_20121001\180d0W-180d0E-90d0S-90d0N_GLOBAL_4KM_L4_600_L4m_20121001_chla_v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25" y="487680"/>
            <a:ext cx="5942475" cy="328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Loadi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94" y="4267200"/>
            <a:ext cx="3636818" cy="19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osweb.artov.isac.cnr.it/viewer/images/2016/02/20160229-viirs-chl_interp-MED-L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768162"/>
            <a:ext cx="4692651" cy="281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14350" y="1628775"/>
            <a:ext cx="154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L4 </a:t>
            </a:r>
            <a:r>
              <a:rPr lang="it-IT" dirty="0" err="1" smtClean="0"/>
              <a:t>daily</a:t>
            </a:r>
            <a:r>
              <a:rPr lang="it-IT" dirty="0" smtClean="0"/>
              <a:t> Field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6888105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re 1"/>
          <p:cNvSpPr>
            <a:spLocks noGrp="1"/>
          </p:cNvSpPr>
          <p:nvPr>
            <p:ph type="title"/>
          </p:nvPr>
        </p:nvSpPr>
        <p:spPr>
          <a:xfrm>
            <a:off x="1600204" y="-170797"/>
            <a:ext cx="6566334" cy="105027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/>
              <a:t>OCTAC CAL/VAL STATISTICS</a:t>
            </a:r>
            <a:endParaRPr lang="fr-FR" altLang="it-IT" sz="3600" dirty="0" smtClean="0"/>
          </a:p>
        </p:txBody>
      </p:sp>
      <p:sp>
        <p:nvSpPr>
          <p:cNvPr id="19461" name="ZoneTexte 7"/>
          <p:cNvSpPr txBox="1">
            <a:spLocks noChangeArrowheads="1"/>
          </p:cNvSpPr>
          <p:nvPr/>
        </p:nvSpPr>
        <p:spPr bwMode="auto">
          <a:xfrm>
            <a:off x="34925" y="6623050"/>
            <a:ext cx="3317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it-IT" sz="1100">
                <a:solidFill>
                  <a:srgbClr val="FFFFFF"/>
                </a:solidFill>
                <a:ea typeface="MS PGothic" panose="020B0600070205080204" pitchFamily="34" charset="-128"/>
              </a:rPr>
              <a:t>MyOcean2 Close Out Meeting – 25-26 September 2014</a:t>
            </a:r>
          </a:p>
        </p:txBody>
      </p:sp>
      <p:sp>
        <p:nvSpPr>
          <p:cNvPr id="19462" name="CasellaDiTesto 1"/>
          <p:cNvSpPr txBox="1">
            <a:spLocks noChangeArrowheads="1"/>
          </p:cNvSpPr>
          <p:nvPr/>
        </p:nvSpPr>
        <p:spPr bwMode="auto">
          <a:xfrm>
            <a:off x="520262" y="1184992"/>
            <a:ext cx="862373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it-IT" sz="2000" dirty="0">
                <a:solidFill>
                  <a:srgbClr val="000000"/>
                </a:solidFill>
                <a:ea typeface="MS PGothic" panose="020B0600070205080204" pitchFamily="34" charset="-128"/>
              </a:rPr>
              <a:t>Unification of the operational Cal/Val activity at TAC </a:t>
            </a:r>
            <a:r>
              <a:rPr lang="en-GB" altLang="it-IT" sz="20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level.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Common metrics </a:t>
            </a:r>
            <a:r>
              <a:rPr lang="en-US" sz="2000" dirty="0" smtClean="0"/>
              <a:t>have </a:t>
            </a:r>
            <a:r>
              <a:rPr lang="en-US" sz="2000" dirty="0"/>
              <a:t>been adopted by the PUs of the OC TAC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it-IT" sz="20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Evaluation of the products against in situ data before to enter in operational production and dissemination based on classical matchup analysis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QG in NRT of the </a:t>
            </a:r>
            <a:r>
              <a:rPr lang="en-US" sz="2000" dirty="0" err="1" smtClean="0">
                <a:solidFill>
                  <a:srgbClr val="000000"/>
                </a:solidFill>
                <a:ea typeface="MS PGothic" panose="020B0600070205080204" pitchFamily="34" charset="-128"/>
              </a:rPr>
              <a:t>NRTproducts</a:t>
            </a:r>
            <a:r>
              <a:rPr lang="en-US" sz="20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endParaRPr lang="en-US" sz="20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Due </a:t>
            </a:r>
            <a:r>
              <a:rPr lang="en-US" dirty="0"/>
              <a:t>to the non-availability of NRT in situ data, the product quality control is determined in terms of the </a:t>
            </a:r>
            <a:r>
              <a:rPr lang="en-US" dirty="0" smtClean="0"/>
              <a:t>satellite observations’ temporal consistency through the use of climatological satellite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Data quality information provide to users by the: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 </a:t>
            </a:r>
            <a:r>
              <a:rPr lang="it-IT" b="1" dirty="0" err="1"/>
              <a:t>Quality</a:t>
            </a:r>
            <a:r>
              <a:rPr lang="it-IT" b="1" dirty="0"/>
              <a:t> Information </a:t>
            </a:r>
            <a:r>
              <a:rPr lang="it-IT" b="1" dirty="0" err="1"/>
              <a:t>Document</a:t>
            </a:r>
            <a:r>
              <a:rPr lang="it-IT" b="1" dirty="0"/>
              <a:t> </a:t>
            </a:r>
            <a:r>
              <a:rPr lang="it-IT" b="1" dirty="0" smtClean="0"/>
              <a:t>: QUID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dirty="0" smtClean="0"/>
              <a:t>On </a:t>
            </a:r>
            <a:r>
              <a:rPr lang="it-IT" dirty="0"/>
              <a:t>line  http://marine.copernicus.eu/web/103-validation-statistics.php</a:t>
            </a:r>
            <a:endParaRPr lang="it-IT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15" y="4569199"/>
            <a:ext cx="4479706" cy="2239853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303991" y="471171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Difference between daily observations and climatology. The difference is then divided by the standard deviation of the climatology. The result is an indicator usually bounding in the range [-4, +4]. This indicator is computed at pixel level on the daily NRT product.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22682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079750"/>
            <a:ext cx="29146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" name="Immagine 9" descr="product_quality_stats_OCEANCOLOUR-BAL-CHL-L3-NRT-OBSERVATIONS-009-049_gsm-modis_a_QualityIndex.png"/>
          <p:cNvPicPr>
            <a:picLocks noChangeAspect="1"/>
          </p:cNvPicPr>
          <p:nvPr/>
        </p:nvPicPr>
        <p:blipFill>
          <a:blip r:embed="rId3"/>
          <a:srcRect l="8170" t="4630" r="5557" b="7404"/>
          <a:stretch>
            <a:fillRect/>
          </a:stretch>
        </p:blipFill>
        <p:spPr bwMode="auto">
          <a:xfrm>
            <a:off x="5435600" y="1700213"/>
            <a:ext cx="2847975" cy="1452562"/>
          </a:xfrm>
          <a:prstGeom prst="rect">
            <a:avLst/>
          </a:prstGeom>
          <a:noFill/>
          <a:ln w="76200" cmpd="sng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/>
          </a:extLst>
        </p:spPr>
      </p:pic>
      <p:sp>
        <p:nvSpPr>
          <p:cNvPr id="19460" name="Titre 1"/>
          <p:cNvSpPr>
            <a:spLocks noGrp="1"/>
          </p:cNvSpPr>
          <p:nvPr>
            <p:ph type="title"/>
          </p:nvPr>
        </p:nvSpPr>
        <p:spPr>
          <a:xfrm>
            <a:off x="1411018" y="-7620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/>
              <a:t>OCTAC NRT VALIDATION</a:t>
            </a:r>
            <a:endParaRPr lang="fr-FR" altLang="it-IT" sz="3600" dirty="0" smtClean="0"/>
          </a:p>
        </p:txBody>
      </p:sp>
      <p:sp>
        <p:nvSpPr>
          <p:cNvPr id="19461" name="ZoneTexte 7"/>
          <p:cNvSpPr txBox="1">
            <a:spLocks noChangeArrowheads="1"/>
          </p:cNvSpPr>
          <p:nvPr/>
        </p:nvSpPr>
        <p:spPr bwMode="auto">
          <a:xfrm>
            <a:off x="34925" y="6623050"/>
            <a:ext cx="3317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it-IT" sz="1100">
                <a:solidFill>
                  <a:srgbClr val="FFFFFF"/>
                </a:solidFill>
                <a:ea typeface="MS PGothic" panose="020B0600070205080204" pitchFamily="34" charset="-128"/>
              </a:rPr>
              <a:t>MyOcean2 Close Out Meeting – 25-26 September 2014</a:t>
            </a:r>
          </a:p>
        </p:txBody>
      </p:sp>
      <p:pic>
        <p:nvPicPr>
          <p:cNvPr id="19463" name="Immagine 20" descr="product_quality_stats_OCEANCOLOUR-ARC-CHL-L3-NRT-OBSERVATIONS-009-047_oc5-modis_a_QualityInde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5450" r="4713" b="7681"/>
          <a:stretch>
            <a:fillRect/>
          </a:stretch>
        </p:blipFill>
        <p:spPr bwMode="auto">
          <a:xfrm>
            <a:off x="889000" y="1697039"/>
            <a:ext cx="2860675" cy="14351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Immagine 4" descr="product_quality_stats_OCEANCOLOUR-ATL-CHL-L4-NRT-OBSERVATIONS-009-037_oi-modis_a_QualityInde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" t="4999" r="4707" b="8090"/>
          <a:stretch>
            <a:fillRect/>
          </a:stretch>
        </p:blipFill>
        <p:spPr bwMode="auto">
          <a:xfrm>
            <a:off x="900113" y="5056188"/>
            <a:ext cx="2849562" cy="14351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Immagine 21" descr="product_quality_stats_OCEANCOLOUR-MED-CHL-L3-NRT-OBSERVATIONS-009-040_chl12-modis_a_QualityIndex.png"/>
          <p:cNvPicPr>
            <a:picLocks noChangeAspect="1"/>
          </p:cNvPicPr>
          <p:nvPr/>
        </p:nvPicPr>
        <p:blipFill>
          <a:blip r:embed="rId6"/>
          <a:srcRect l="8627" t="5000" r="5122" b="7851"/>
          <a:stretch>
            <a:fillRect/>
          </a:stretch>
        </p:blipFill>
        <p:spPr bwMode="auto">
          <a:xfrm>
            <a:off x="5435600" y="4937125"/>
            <a:ext cx="3244789" cy="1640482"/>
          </a:xfrm>
          <a:prstGeom prst="rect">
            <a:avLst/>
          </a:prstGeom>
          <a:noFill/>
          <a:ln w="762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/>
          </a:extLst>
        </p:spPr>
      </p:pic>
      <p:pic>
        <p:nvPicPr>
          <p:cNvPr id="19467" name="Immagine 22" descr="product_quality_stats_OCEANCOLOUR-BS-CHL-L3-NRT-OBSERVATIONS-009-044_chl12-modis_a_QualityInde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t="4915" r="5104" b="8069"/>
          <a:stretch>
            <a:fillRect/>
          </a:stretch>
        </p:blipFill>
        <p:spPr bwMode="auto">
          <a:xfrm>
            <a:off x="6156325" y="3444875"/>
            <a:ext cx="2874963" cy="1436688"/>
          </a:xfrm>
          <a:prstGeom prst="rect">
            <a:avLst/>
          </a:prstGeom>
          <a:noFill/>
          <a:ln w="76200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8" name="CasellaDiTesto 4"/>
          <p:cNvSpPr txBox="1">
            <a:spLocks noChangeArrowheads="1"/>
          </p:cNvSpPr>
          <p:nvPr/>
        </p:nvSpPr>
        <p:spPr bwMode="auto">
          <a:xfrm>
            <a:off x="3276600" y="3867150"/>
            <a:ext cx="579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>
                <a:solidFill>
                  <a:srgbClr val="000000"/>
                </a:solidFill>
                <a:ea typeface="MS PGothic" panose="020B0600070205080204" pitchFamily="34" charset="-128"/>
              </a:rPr>
              <a:t>GLO</a:t>
            </a:r>
          </a:p>
        </p:txBody>
      </p:sp>
      <p:cxnSp>
        <p:nvCxnSpPr>
          <p:cNvPr id="7" name="Connettore 2 6"/>
          <p:cNvCxnSpPr>
            <a:stCxn id="19468" idx="1"/>
          </p:cNvCxnSpPr>
          <p:nvPr/>
        </p:nvCxnSpPr>
        <p:spPr>
          <a:xfrm flipH="1">
            <a:off x="2997200" y="4051300"/>
            <a:ext cx="279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 flipV="1">
            <a:off x="3760788" y="2444750"/>
            <a:ext cx="882650" cy="7683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>
            <a:endCxn id="22529" idx="1"/>
          </p:cNvCxnSpPr>
          <p:nvPr/>
        </p:nvCxnSpPr>
        <p:spPr>
          <a:xfrm flipV="1">
            <a:off x="4716463" y="2427288"/>
            <a:ext cx="719137" cy="9302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4859338" y="3567113"/>
            <a:ext cx="1296987" cy="484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>
            <a:off x="4741863" y="3644900"/>
            <a:ext cx="865187" cy="12239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3419475" y="3716338"/>
            <a:ext cx="936625" cy="11525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7" y="3408362"/>
            <a:ext cx="2704625" cy="139398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6" y="1670050"/>
            <a:ext cx="2880122" cy="146208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07" y="5075830"/>
            <a:ext cx="2840715" cy="141545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87" y="1716089"/>
            <a:ext cx="2804479" cy="145573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58" y="4979988"/>
            <a:ext cx="3267231" cy="159761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50907"/>
            <a:ext cx="2808288" cy="14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460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38126"/>
            <a:ext cx="3499408" cy="195716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620000" cy="6096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Sentinel-3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OLCI integration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CMEMS  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472045"/>
            <a:ext cx="3641750" cy="19569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00600" y="1524000"/>
            <a:ext cx="3733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OLCI data </a:t>
            </a:r>
            <a:r>
              <a:rPr lang="en-US" dirty="0" smtClean="0"/>
              <a:t>will be ingested in NRT by the CMEMS OCTAC  to: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Produce </a:t>
            </a:r>
            <a:r>
              <a:rPr lang="en-US" b="1" dirty="0" smtClean="0"/>
              <a:t>Global Daily L3 &amp; L4 multi sensors  </a:t>
            </a:r>
            <a:r>
              <a:rPr lang="en-US" dirty="0" smtClean="0"/>
              <a:t>OC fields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To Produce </a:t>
            </a:r>
            <a:r>
              <a:rPr lang="en-US" b="1" dirty="0" smtClean="0"/>
              <a:t>daily L3 global OC OLCI </a:t>
            </a:r>
            <a:r>
              <a:rPr lang="en-US" dirty="0" smtClean="0"/>
              <a:t>fields 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Daily NRT L3 &amp;L4  regional products</a:t>
            </a:r>
            <a:r>
              <a:rPr lang="en-US" dirty="0" smtClean="0"/>
              <a:t> for the European Seas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to provide data for assimilation </a:t>
            </a:r>
            <a:r>
              <a:rPr lang="en-US" dirty="0" smtClean="0"/>
              <a:t>in bio-geochemical models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To produce </a:t>
            </a:r>
            <a:r>
              <a:rPr lang="en-US" b="1" dirty="0" smtClean="0"/>
              <a:t>new version of global </a:t>
            </a:r>
            <a:r>
              <a:rPr lang="en-US" b="1" dirty="0"/>
              <a:t>and regional OC REP products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b="1" dirty="0" smtClean="0"/>
              <a:t>Produce indicators for monitor the marine environment for the marine policies (</a:t>
            </a:r>
            <a:r>
              <a:rPr lang="en-US" b="1" dirty="0" err="1" smtClean="0"/>
              <a:t>eg</a:t>
            </a:r>
            <a:r>
              <a:rPr lang="en-US" b="1" dirty="0" smtClean="0"/>
              <a:t>. MSFD) 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To provide indicator for the  management of marine resources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54" y="3383462"/>
            <a:ext cx="1878528" cy="187852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40" y="3453245"/>
            <a:ext cx="2729529" cy="14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18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Copernicus Marine </a:t>
            </a:r>
            <a:r>
              <a:rPr lang="en-US" dirty="0" err="1"/>
              <a:t>Moniroting</a:t>
            </a:r>
            <a:r>
              <a:rPr lang="en-US" dirty="0"/>
              <a:t> Environment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1819" y="1291114"/>
            <a:ext cx="7389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charset="0"/>
              </a:rPr>
              <a:t>« The Marine </a:t>
            </a:r>
            <a:r>
              <a:rPr lang="fr-FR" b="1" dirty="0" err="1">
                <a:latin typeface="Calibri" charset="0"/>
              </a:rPr>
              <a:t>Environment</a:t>
            </a:r>
            <a:r>
              <a:rPr lang="fr-FR" b="1" dirty="0">
                <a:latin typeface="Calibri" charset="0"/>
              </a:rPr>
              <a:t> Monitoring Service </a:t>
            </a:r>
            <a:r>
              <a:rPr lang="fr-FR" b="1" dirty="0" err="1">
                <a:latin typeface="Calibri" charset="0"/>
              </a:rPr>
              <a:t>provides</a:t>
            </a:r>
            <a:r>
              <a:rPr lang="fr-FR" b="1" dirty="0">
                <a:latin typeface="Calibri" charset="0"/>
              </a:rPr>
              <a:t> </a:t>
            </a:r>
            <a:r>
              <a:rPr lang="fr-FR" b="1" dirty="0" err="1">
                <a:latin typeface="Calibri" charset="0"/>
              </a:rPr>
              <a:t>regular</a:t>
            </a:r>
            <a:r>
              <a:rPr lang="fr-FR" b="1" dirty="0">
                <a:latin typeface="Calibri" charset="0"/>
              </a:rPr>
              <a:t> and </a:t>
            </a:r>
            <a:r>
              <a:rPr lang="fr-FR" b="1" dirty="0" err="1">
                <a:latin typeface="Calibri" charset="0"/>
              </a:rPr>
              <a:t>systematic</a:t>
            </a:r>
            <a:r>
              <a:rPr lang="fr-FR" b="1" dirty="0">
                <a:latin typeface="Calibri" charset="0"/>
              </a:rPr>
              <a:t> </a:t>
            </a:r>
            <a:r>
              <a:rPr lang="fr-FR" b="1" dirty="0" err="1">
                <a:latin typeface="Calibri" charset="0"/>
              </a:rPr>
              <a:t>reference</a:t>
            </a:r>
            <a:r>
              <a:rPr lang="fr-FR" b="1" dirty="0">
                <a:latin typeface="Calibri" charset="0"/>
              </a:rPr>
              <a:t> information on the </a:t>
            </a:r>
            <a:r>
              <a:rPr lang="fr-FR" b="1" dirty="0" err="1">
                <a:latin typeface="Calibri" charset="0"/>
              </a:rPr>
              <a:t>physical</a:t>
            </a:r>
            <a:r>
              <a:rPr lang="fr-FR" b="1" dirty="0">
                <a:latin typeface="Calibri" charset="0"/>
              </a:rPr>
              <a:t> state and </a:t>
            </a:r>
            <a:r>
              <a:rPr lang="fr-FR" b="1" dirty="0" err="1">
                <a:latin typeface="Calibri" charset="0"/>
              </a:rPr>
              <a:t>dynamics</a:t>
            </a:r>
            <a:r>
              <a:rPr lang="fr-FR" b="1" dirty="0">
                <a:latin typeface="Calibri" charset="0"/>
              </a:rPr>
              <a:t> of the </a:t>
            </a:r>
            <a:r>
              <a:rPr lang="fr-FR" b="1" dirty="0" err="1">
                <a:latin typeface="Calibri" charset="0"/>
              </a:rPr>
              <a:t>ocean</a:t>
            </a:r>
            <a:r>
              <a:rPr lang="fr-FR" b="1" dirty="0">
                <a:latin typeface="Calibri" charset="0"/>
              </a:rPr>
              <a:t> and marine </a:t>
            </a:r>
            <a:r>
              <a:rPr lang="fr-FR" b="1" dirty="0" err="1">
                <a:latin typeface="Calibri" charset="0"/>
              </a:rPr>
              <a:t>ecosystems</a:t>
            </a:r>
            <a:r>
              <a:rPr lang="fr-FR" b="1" dirty="0">
                <a:latin typeface="Calibri" charset="0"/>
              </a:rPr>
              <a:t> for the global </a:t>
            </a:r>
            <a:r>
              <a:rPr lang="fr-FR" b="1" dirty="0" err="1">
                <a:latin typeface="Calibri" charset="0"/>
              </a:rPr>
              <a:t>ocean</a:t>
            </a:r>
            <a:r>
              <a:rPr lang="fr-FR" b="1" dirty="0">
                <a:latin typeface="Calibri" charset="0"/>
              </a:rPr>
              <a:t> and the </a:t>
            </a:r>
            <a:r>
              <a:rPr lang="fr-FR" b="1" dirty="0" err="1">
                <a:latin typeface="Calibri" charset="0"/>
              </a:rPr>
              <a:t>European</a:t>
            </a:r>
            <a:r>
              <a:rPr lang="fr-FR" b="1" dirty="0">
                <a:latin typeface="Calibri" charset="0"/>
              </a:rPr>
              <a:t> </a:t>
            </a:r>
            <a:r>
              <a:rPr lang="fr-FR" b="1" dirty="0" err="1">
                <a:latin typeface="Calibri" charset="0"/>
              </a:rPr>
              <a:t>regional</a:t>
            </a:r>
            <a:r>
              <a:rPr lang="fr-FR" b="1" dirty="0">
                <a:latin typeface="Calibri" charset="0"/>
              </a:rPr>
              <a:t> </a:t>
            </a:r>
            <a:r>
              <a:rPr lang="fr-FR" b="1" dirty="0" err="1">
                <a:latin typeface="Calibri" charset="0"/>
              </a:rPr>
              <a:t>seas</a:t>
            </a:r>
            <a:r>
              <a:rPr lang="fr-FR" b="1" dirty="0">
                <a:latin typeface="Calibri" charset="0"/>
              </a:rPr>
              <a:t>. </a:t>
            </a:r>
            <a:r>
              <a:rPr lang="fr-FR" dirty="0">
                <a:latin typeface="Calibri" charset="0"/>
              </a:rPr>
              <a:t>This </a:t>
            </a:r>
            <a:r>
              <a:rPr lang="fr-FR" dirty="0" err="1">
                <a:latin typeface="Calibri" charset="0"/>
              </a:rPr>
              <a:t>capacity</a:t>
            </a:r>
            <a:r>
              <a:rPr lang="fr-FR" dirty="0">
                <a:latin typeface="Calibri" charset="0"/>
              </a:rPr>
              <a:t> </a:t>
            </a:r>
            <a:r>
              <a:rPr lang="fr-FR" dirty="0" err="1">
                <a:latin typeface="Calibri" charset="0"/>
              </a:rPr>
              <a:t>encompasses</a:t>
            </a:r>
            <a:r>
              <a:rPr lang="fr-FR" dirty="0">
                <a:latin typeface="Calibri" charset="0"/>
              </a:rPr>
              <a:t> the description of the </a:t>
            </a:r>
            <a:r>
              <a:rPr lang="fr-FR" dirty="0" err="1">
                <a:latin typeface="Calibri" charset="0"/>
              </a:rPr>
              <a:t>current</a:t>
            </a:r>
            <a:r>
              <a:rPr lang="fr-FR" dirty="0">
                <a:latin typeface="Calibri" charset="0"/>
              </a:rPr>
              <a:t> situation (</a:t>
            </a:r>
            <a:r>
              <a:rPr lang="fr-FR" dirty="0" err="1">
                <a:latin typeface="Calibri" charset="0"/>
              </a:rPr>
              <a:t>analysis</a:t>
            </a:r>
            <a:r>
              <a:rPr lang="fr-FR" dirty="0">
                <a:latin typeface="Calibri" charset="0"/>
              </a:rPr>
              <a:t>), the </a:t>
            </a:r>
            <a:r>
              <a:rPr lang="fr-FR" dirty="0" err="1">
                <a:latin typeface="Calibri" charset="0"/>
              </a:rPr>
              <a:t>prediction</a:t>
            </a:r>
            <a:r>
              <a:rPr lang="fr-FR" dirty="0">
                <a:latin typeface="Calibri" charset="0"/>
              </a:rPr>
              <a:t> of the situation a few </a:t>
            </a:r>
            <a:r>
              <a:rPr lang="fr-FR" dirty="0" err="1">
                <a:latin typeface="Calibri" charset="0"/>
              </a:rPr>
              <a:t>days</a:t>
            </a:r>
            <a:r>
              <a:rPr lang="fr-FR" dirty="0">
                <a:latin typeface="Calibri" charset="0"/>
              </a:rPr>
              <a:t> </a:t>
            </a:r>
            <a:r>
              <a:rPr lang="fr-FR" dirty="0" err="1">
                <a:latin typeface="Calibri" charset="0"/>
              </a:rPr>
              <a:t>ahead</a:t>
            </a:r>
            <a:r>
              <a:rPr lang="fr-FR" dirty="0">
                <a:latin typeface="Calibri" charset="0"/>
              </a:rPr>
              <a:t> (</a:t>
            </a:r>
            <a:r>
              <a:rPr lang="fr-FR" dirty="0" err="1">
                <a:latin typeface="Calibri" charset="0"/>
              </a:rPr>
              <a:t>forecast</a:t>
            </a:r>
            <a:r>
              <a:rPr lang="fr-FR" dirty="0">
                <a:latin typeface="Calibri" charset="0"/>
              </a:rPr>
              <a:t>), and the provision of consistent </a:t>
            </a:r>
            <a:r>
              <a:rPr lang="fr-FR" dirty="0" err="1">
                <a:latin typeface="Calibri" charset="0"/>
              </a:rPr>
              <a:t>retrospective</a:t>
            </a:r>
            <a:r>
              <a:rPr lang="fr-FR" dirty="0">
                <a:latin typeface="Calibri" charset="0"/>
              </a:rPr>
              <a:t> data records for </a:t>
            </a:r>
            <a:r>
              <a:rPr lang="fr-FR" dirty="0" err="1">
                <a:latin typeface="Calibri" charset="0"/>
              </a:rPr>
              <a:t>recent</a:t>
            </a:r>
            <a:r>
              <a:rPr lang="fr-FR" dirty="0">
                <a:latin typeface="Calibri" charset="0"/>
              </a:rPr>
              <a:t> </a:t>
            </a:r>
            <a:r>
              <a:rPr lang="fr-FR" dirty="0" err="1">
                <a:latin typeface="Calibri" charset="0"/>
              </a:rPr>
              <a:t>years</a:t>
            </a:r>
            <a:r>
              <a:rPr lang="fr-FR" dirty="0">
                <a:latin typeface="Calibri" charset="0"/>
              </a:rPr>
              <a:t> (</a:t>
            </a:r>
            <a:r>
              <a:rPr lang="fr-FR" dirty="0" err="1">
                <a:latin typeface="Calibri" charset="0"/>
              </a:rPr>
              <a:t>re-analysis</a:t>
            </a:r>
            <a:r>
              <a:rPr lang="fr-FR" dirty="0">
                <a:latin typeface="Calibri" charset="0"/>
              </a:rPr>
              <a:t>). » </a:t>
            </a:r>
            <a:endParaRPr lang="fr-FR" sz="1600" dirty="0">
              <a:latin typeface="Calibri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5733256"/>
            <a:ext cx="720080" cy="503552"/>
          </a:xfrm>
          <a:prstGeom prst="rect">
            <a:avLst/>
          </a:prstGeom>
        </p:spPr>
      </p:pic>
      <p:pic>
        <p:nvPicPr>
          <p:cNvPr id="6" name="Picture 5" descr="LogoMy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661248"/>
            <a:ext cx="648072" cy="637448"/>
          </a:xfrm>
          <a:prstGeom prst="rect">
            <a:avLst/>
          </a:prstGeom>
        </p:spPr>
      </p:pic>
      <p:pic>
        <p:nvPicPr>
          <p:cNvPr id="7" name="Picture 6" descr="LogoMy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661248"/>
            <a:ext cx="648072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5661248"/>
            <a:ext cx="815755" cy="64807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0" b="42556"/>
          <a:stretch/>
        </p:blipFill>
        <p:spPr bwMode="auto">
          <a:xfrm>
            <a:off x="571836" y="3882471"/>
            <a:ext cx="8024268" cy="168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LogoCopernicu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677692"/>
            <a:ext cx="1004139" cy="335484"/>
          </a:xfrm>
          <a:prstGeom prst="rect">
            <a:avLst/>
          </a:prstGeom>
        </p:spPr>
      </p:pic>
      <p:pic>
        <p:nvPicPr>
          <p:cNvPr id="13" name="Picture 12" descr="EuFla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05" y="6115828"/>
            <a:ext cx="542508" cy="36573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 bwMode="auto">
          <a:xfrm>
            <a:off x="7439139" y="5775143"/>
            <a:ext cx="15254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(2015-2021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  <a:br>
              <a:rPr lang="en-US" sz="1200" dirty="0">
                <a:solidFill>
                  <a:srgbClr val="FF0000"/>
                </a:solidFill>
              </a:rPr>
            </a:br>
            <a:endParaRPr lang="it-IT" sz="12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7400" y="2286000"/>
            <a:ext cx="6781800" cy="152400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4800" dirty="0" smtClean="0"/>
              <a:t>Thanks </a:t>
            </a:r>
          </a:p>
          <a:p>
            <a:pPr algn="ctr"/>
            <a:r>
              <a:rPr lang="en-US" sz="4800" dirty="0" smtClean="0"/>
              <a:t>for your attention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6876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idx="1"/>
          </p:nvPr>
        </p:nvSpPr>
        <p:spPr>
          <a:xfrm>
            <a:off x="386315" y="1846743"/>
            <a:ext cx="6029233" cy="4509811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An EU Marine Service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clear</a:t>
            </a:r>
            <a:r>
              <a:rPr lang="fr-FR" dirty="0" smtClean="0"/>
              <a:t> ambition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 err="1" smtClean="0"/>
              <a:t>Operational</a:t>
            </a:r>
            <a:r>
              <a:rPr lang="fr-FR" b="0" dirty="0" smtClean="0"/>
              <a:t> AND </a:t>
            </a:r>
            <a:r>
              <a:rPr lang="fr-FR" b="0" dirty="0" err="1" smtClean="0"/>
              <a:t>scientifically</a:t>
            </a:r>
            <a:r>
              <a:rPr lang="fr-FR" b="0" dirty="0" smtClean="0"/>
              <a:t> </a:t>
            </a:r>
            <a:r>
              <a:rPr lang="fr-FR" b="0" dirty="0" err="1" smtClean="0"/>
              <a:t>assessed</a:t>
            </a:r>
            <a:endParaRPr lang="fr-FR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/>
              <a:t>O</a:t>
            </a:r>
            <a:r>
              <a:rPr lang="fr-FR" b="0" dirty="0" smtClean="0"/>
              <a:t>bservations AND </a:t>
            </a:r>
            <a:r>
              <a:rPr lang="fr-FR" b="0" dirty="0" err="1" smtClean="0"/>
              <a:t>models</a:t>
            </a:r>
            <a:endParaRPr lang="fr-FR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 smtClean="0"/>
              <a:t>Worldwide AND </a:t>
            </a:r>
            <a:r>
              <a:rPr lang="fr-FR" b="0" dirty="0" err="1" smtClean="0"/>
              <a:t>European-wide</a:t>
            </a:r>
            <a:r>
              <a:rPr lang="fr-FR" b="0" dirty="0" smtClean="0"/>
              <a:t> </a:t>
            </a:r>
            <a:r>
              <a:rPr lang="fr-FR" b="0" dirty="0" err="1" smtClean="0"/>
              <a:t>coverage</a:t>
            </a:r>
            <a:endParaRPr lang="fr-FR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 err="1" smtClean="0"/>
              <a:t>Designed</a:t>
            </a:r>
            <a:r>
              <a:rPr lang="fr-FR" b="0" dirty="0" smtClean="0"/>
              <a:t> for long-</a:t>
            </a:r>
            <a:r>
              <a:rPr lang="fr-FR" b="0" dirty="0" err="1" smtClean="0"/>
              <a:t>term</a:t>
            </a:r>
            <a:r>
              <a:rPr lang="fr-FR" b="0" dirty="0" smtClean="0"/>
              <a:t> </a:t>
            </a:r>
            <a:r>
              <a:rPr lang="fr-FR" b="0" dirty="0" err="1" smtClean="0"/>
              <a:t>sustainability</a:t>
            </a:r>
            <a:endParaRPr lang="fr-FR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 err="1" smtClean="0"/>
              <a:t>Generic</a:t>
            </a:r>
            <a:r>
              <a:rPr lang="fr-FR" b="0" dirty="0" smtClean="0"/>
              <a:t> but </a:t>
            </a:r>
            <a:r>
              <a:rPr lang="fr-FR" b="0" dirty="0" err="1" smtClean="0"/>
              <a:t>used</a:t>
            </a:r>
            <a:r>
              <a:rPr lang="fr-FR" b="0" dirty="0" smtClean="0"/>
              <a:t> by </a:t>
            </a:r>
            <a:r>
              <a:rPr lang="fr-FR" b="0" dirty="0" err="1" smtClean="0"/>
              <a:t>thousands</a:t>
            </a:r>
            <a:r>
              <a:rPr lang="fr-FR" b="0" dirty="0" smtClean="0"/>
              <a:t> of </a:t>
            </a:r>
            <a:r>
              <a:rPr lang="fr-FR" b="0" dirty="0" err="1" smtClean="0"/>
              <a:t>users</a:t>
            </a:r>
            <a:r>
              <a:rPr lang="fr-FR" b="0" dirty="0" smtClean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3886" y="1128"/>
            <a:ext cx="7445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The </a:t>
            </a:r>
            <a:r>
              <a:rPr lang="fr-FR" sz="3600" b="1" dirty="0" err="1">
                <a:solidFill>
                  <a:schemeClr val="bg1"/>
                </a:solidFill>
              </a:rPr>
              <a:t>Copernicus</a:t>
            </a:r>
            <a:r>
              <a:rPr lang="fr-FR" sz="3600" b="1" dirty="0">
                <a:solidFill>
                  <a:schemeClr val="bg1"/>
                </a:solidFill>
              </a:rPr>
              <a:t> Marine </a:t>
            </a:r>
            <a:r>
              <a:rPr lang="fr-FR" sz="3600" b="1" dirty="0" smtClean="0">
                <a:solidFill>
                  <a:schemeClr val="bg1"/>
                </a:solidFill>
              </a:rPr>
              <a:t>Monitoring </a:t>
            </a:r>
            <a:r>
              <a:rPr lang="fr-FR" sz="3600" b="1" dirty="0" err="1">
                <a:solidFill>
                  <a:schemeClr val="bg1"/>
                </a:solidFill>
              </a:rPr>
              <a:t>Environment</a:t>
            </a:r>
            <a:r>
              <a:rPr lang="fr-FR" sz="3600" b="1" dirty="0">
                <a:solidFill>
                  <a:schemeClr val="bg1"/>
                </a:solidFill>
              </a:rPr>
              <a:t> Service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7305" y="2432866"/>
            <a:ext cx="2826941" cy="187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pbahurel\Documents\32 - IMAGES\Logos\COPERNICU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993" y="5085762"/>
            <a:ext cx="1635775" cy="5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305" y="5129006"/>
            <a:ext cx="7620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88141" y="126573"/>
            <a:ext cx="7356756" cy="832072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fr-FR" sz="3200" i="1" dirty="0"/>
              <a:t>Copernicus Marine Service</a:t>
            </a:r>
            <a:br>
              <a:rPr lang="fr-FR" sz="3200" i="1" dirty="0"/>
            </a:br>
            <a:r>
              <a:rPr lang="fr-FR" dirty="0"/>
              <a:t>A</a:t>
            </a:r>
            <a:r>
              <a:rPr lang="fr-FR" dirty="0" smtClean="0"/>
              <a:t>n </a:t>
            </a:r>
            <a:r>
              <a:rPr lang="fr-FR" dirty="0" err="1" smtClean="0"/>
              <a:t>integrated</a:t>
            </a:r>
            <a:r>
              <a:rPr lang="fr-FR" dirty="0" smtClean="0"/>
              <a:t> information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944646" y="1652108"/>
            <a:ext cx="2900251" cy="42473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fr-FR" dirty="0"/>
          </a:p>
          <a:p>
            <a:pPr algn="ctr">
              <a:defRPr/>
            </a:pPr>
            <a:r>
              <a:rPr lang="fr-FR" dirty="0"/>
              <a:t>OPERATIONAL OCEANOGRAPHY BUILT UPON MULTIPLE SOURCES OF </a:t>
            </a:r>
            <a:r>
              <a:rPr lang="fr-FR" dirty="0" smtClean="0"/>
              <a:t>INFORMATION</a:t>
            </a:r>
          </a:p>
          <a:p>
            <a:pPr algn="ctr">
              <a:defRPr/>
            </a:pPr>
            <a:endParaRPr lang="fr-FR" dirty="0"/>
          </a:p>
          <a:p>
            <a:pPr algn="ctr"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OBSERVATIONS </a:t>
            </a:r>
          </a:p>
          <a:p>
            <a:pPr algn="ctr"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 MODELS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PHYSICS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BIOGEOCHEMISTRY</a:t>
            </a: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REAL-TIME AND REANALYSES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5" name="4animations_montag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26" y="1860698"/>
            <a:ext cx="5719870" cy="35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4095060" y="3912386"/>
            <a:ext cx="4751065" cy="1091846"/>
            <a:chOff x="4076036" y="3422888"/>
            <a:chExt cx="4751065" cy="1091846"/>
          </a:xfrm>
        </p:grpSpPr>
        <p:grpSp>
          <p:nvGrpSpPr>
            <p:cNvPr id="24" name="Groupe 23"/>
            <p:cNvGrpSpPr/>
            <p:nvPr/>
          </p:nvGrpSpPr>
          <p:grpSpPr>
            <a:xfrm>
              <a:off x="4076036" y="3437319"/>
              <a:ext cx="2246192" cy="1077415"/>
              <a:chOff x="4034660" y="4452448"/>
              <a:chExt cx="2246192" cy="107741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4660" y="4452448"/>
                <a:ext cx="2246192" cy="10307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4175969" y="4821977"/>
                <a:ext cx="16065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SEA LEVEL</a:t>
                </a:r>
              </a:p>
              <a:p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WAVES</a:t>
                </a:r>
                <a:endParaRPr lang="fr-FR" sz="2000" dirty="0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6580909" y="3422888"/>
              <a:ext cx="2246192" cy="1059638"/>
              <a:chOff x="4034660" y="1721117"/>
              <a:chExt cx="2246192" cy="1059638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4660" y="1721117"/>
                <a:ext cx="2246192" cy="10596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4168962" y="1750727"/>
                <a:ext cx="1217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SEA ICE</a:t>
                </a:r>
                <a:endParaRPr lang="fr-FR" sz="2000" dirty="0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</p:grpSp>
      <p:grpSp>
        <p:nvGrpSpPr>
          <p:cNvPr id="36" name="Groupe 35"/>
          <p:cNvGrpSpPr/>
          <p:nvPr/>
        </p:nvGrpSpPr>
        <p:grpSpPr>
          <a:xfrm>
            <a:off x="4084637" y="5325487"/>
            <a:ext cx="4733862" cy="1077302"/>
            <a:chOff x="4084637" y="5095822"/>
            <a:chExt cx="4733862" cy="1077302"/>
          </a:xfrm>
        </p:grpSpPr>
        <p:grpSp>
          <p:nvGrpSpPr>
            <p:cNvPr id="35" name="Groupe 34"/>
            <p:cNvGrpSpPr/>
            <p:nvPr/>
          </p:nvGrpSpPr>
          <p:grpSpPr>
            <a:xfrm>
              <a:off x="6589510" y="5142348"/>
              <a:ext cx="2228989" cy="1030776"/>
              <a:chOff x="6589510" y="5142348"/>
              <a:chExt cx="2228989" cy="1030776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9510" y="5142348"/>
                <a:ext cx="2228989" cy="10307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6689248" y="5310376"/>
                <a:ext cx="17009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BIOGEO</a:t>
                </a:r>
              </a:p>
              <a:p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CHEMISTRY</a:t>
                </a:r>
                <a:endParaRPr lang="fr-FR" sz="2000" dirty="0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4084637" y="5095822"/>
              <a:ext cx="2228989" cy="1059638"/>
              <a:chOff x="1331914" y="3068780"/>
              <a:chExt cx="2228989" cy="105963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4" y="3068780"/>
                <a:ext cx="2228989" cy="10596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1502880" y="3586397"/>
                <a:ext cx="14814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SEA WIND</a:t>
                </a:r>
                <a:endParaRPr lang="fr-FR" sz="2000" dirty="0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</p:grpSp>
      <p:grpSp>
        <p:nvGrpSpPr>
          <p:cNvPr id="34" name="Groupe 33"/>
          <p:cNvGrpSpPr/>
          <p:nvPr/>
        </p:nvGrpSpPr>
        <p:grpSpPr>
          <a:xfrm>
            <a:off x="4076036" y="2516949"/>
            <a:ext cx="4709053" cy="1059638"/>
            <a:chOff x="4076036" y="2126340"/>
            <a:chExt cx="4709053" cy="1059638"/>
          </a:xfrm>
        </p:grpSpPr>
        <p:grpSp>
          <p:nvGrpSpPr>
            <p:cNvPr id="25" name="Groupe 24"/>
            <p:cNvGrpSpPr/>
            <p:nvPr/>
          </p:nvGrpSpPr>
          <p:grpSpPr>
            <a:xfrm>
              <a:off x="4076036" y="2126340"/>
              <a:ext cx="2246192" cy="1059638"/>
              <a:chOff x="4034659" y="3089021"/>
              <a:chExt cx="2246192" cy="1059638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4659" y="3089021"/>
                <a:ext cx="2246192" cy="10596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4194992" y="3579729"/>
                <a:ext cx="1636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CURRENTS</a:t>
                </a:r>
                <a:endParaRPr lang="fr-FR" sz="2000" dirty="0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6553115" y="2161387"/>
              <a:ext cx="2231974" cy="989545"/>
              <a:chOff x="1331914" y="1750727"/>
              <a:chExt cx="2231974" cy="989545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4" y="1750727"/>
                <a:ext cx="2231974" cy="9895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1381116" y="2029638"/>
                <a:ext cx="21305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TEMPERATURE</a:t>
                </a:r>
              </a:p>
              <a:p>
                <a:pPr algn="ctr"/>
                <a:r>
                  <a:rPr lang="fr-FR" sz="2000" dirty="0" smtClean="0">
                    <a:solidFill>
                      <a:schemeClr val="bg1"/>
                    </a:solidFill>
                    <a:latin typeface="Arial Rounded MT Bold" pitchFamily="34" charset="0"/>
                  </a:rPr>
                  <a:t>SALINITY</a:t>
                </a:r>
                <a:endParaRPr lang="fr-FR" sz="2000" dirty="0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</p:grpSp>
      <p:pic>
        <p:nvPicPr>
          <p:cNvPr id="26" name="Imag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4" y="1828363"/>
            <a:ext cx="3357389" cy="42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Diagramme 26"/>
          <p:cNvGraphicFramePr/>
          <p:nvPr>
            <p:extLst>
              <p:ext uri="{D42A27DB-BD31-4B8C-83A1-F6EECF244321}">
                <p14:modId xmlns:p14="http://schemas.microsoft.com/office/powerpoint/2010/main" val="1207414166"/>
              </p:ext>
            </p:extLst>
          </p:nvPr>
        </p:nvGraphicFramePr>
        <p:xfrm>
          <a:off x="2051721" y="793233"/>
          <a:ext cx="6110994" cy="1647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8" name="ZoneTexte 27"/>
          <p:cNvSpPr txBox="1"/>
          <p:nvPr/>
        </p:nvSpPr>
        <p:spPr>
          <a:xfrm>
            <a:off x="2195736" y="4516648"/>
            <a:ext cx="1603377" cy="400110"/>
          </a:xfrm>
          <a:prstGeom prst="rect">
            <a:avLst/>
          </a:prstGeom>
          <a:solidFill>
            <a:srgbClr val="BDEB15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z="2000" b="1" dirty="0"/>
              <a:t>DISCOVER</a:t>
            </a:r>
            <a:endParaRPr lang="en-US" sz="20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2195735" y="5001292"/>
            <a:ext cx="1603378" cy="400110"/>
          </a:xfrm>
          <a:prstGeom prst="rect">
            <a:avLst/>
          </a:prstGeom>
          <a:solidFill>
            <a:srgbClr val="BDEB15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z="2000" b="1" dirty="0"/>
              <a:t>VIEW             </a:t>
            </a:r>
            <a:endParaRPr lang="en-US" sz="20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2184273" y="5486542"/>
            <a:ext cx="1614840" cy="400110"/>
          </a:xfrm>
          <a:prstGeom prst="rect">
            <a:avLst/>
          </a:prstGeom>
          <a:solidFill>
            <a:srgbClr val="BDEB15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z="2000" b="1" dirty="0"/>
              <a:t>DOWNLOAD</a:t>
            </a:r>
            <a:endParaRPr lang="en-US" sz="20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2177341" y="6013243"/>
            <a:ext cx="1640618" cy="400110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z="2000" b="1" dirty="0" smtClean="0"/>
              <a:t>Open &amp; Free</a:t>
            </a:r>
            <a:endParaRPr lang="en-US" sz="20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4076036" y="2141969"/>
            <a:ext cx="294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ESSENTIAL OCEAN VARIABLES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515407" y="5306633"/>
            <a:ext cx="2383495" cy="1106720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720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88140" y="229812"/>
            <a:ext cx="7433669" cy="614374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fr-FR" sz="2700" i="1" dirty="0" smtClean="0"/>
              <a:t>Copernicus Marine Service</a:t>
            </a:r>
            <a:br>
              <a:rPr lang="fr-FR" sz="2700" i="1" dirty="0" smtClean="0"/>
            </a:br>
            <a:r>
              <a:rPr lang="fr-FR" dirty="0" smtClean="0"/>
              <a:t>a unique service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91088" y="1844675"/>
            <a:ext cx="41275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r-FR" b="1" dirty="0"/>
          </a:p>
          <a:p>
            <a:pPr>
              <a:defRPr/>
            </a:pPr>
            <a:r>
              <a:rPr lang="fr-FR" dirty="0"/>
              <a:t>EASY ACCESS TO OPERATIONAL OCEANOGRAPHY PRODUCTS FOR ANYONE</a:t>
            </a:r>
          </a:p>
          <a:p>
            <a:pPr>
              <a:defRPr/>
            </a:pPr>
            <a:endParaRPr lang="fr-FR" dirty="0"/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ONE-STOP-SHOP-WINDOW</a:t>
            </a: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WORLD OCEAN / EUROPEAN SEAS</a:t>
            </a: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MARINE ESSENTIAL VARIABLES</a:t>
            </a: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293" name="ZoneTexte 6"/>
          <p:cNvSpPr txBox="1">
            <a:spLocks noChangeArrowheads="1"/>
          </p:cNvSpPr>
          <p:nvPr/>
        </p:nvSpPr>
        <p:spPr bwMode="auto">
          <a:xfrm>
            <a:off x="984058" y="1660525"/>
            <a:ext cx="2941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Courier New" pitchFamily="49" charset="0"/>
                <a:cs typeface="Courier New" pitchFamily="49" charset="0"/>
              </a:rPr>
              <a:t>marine.copernicus.eu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67" y="2418460"/>
            <a:ext cx="3865017" cy="365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0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88140" y="229812"/>
            <a:ext cx="7433669" cy="614374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fr-FR" sz="2700" i="1" dirty="0" smtClean="0"/>
              <a:t>Copernicus Marine Service</a:t>
            </a:r>
            <a:br>
              <a:rPr lang="fr-FR" sz="2700" i="1" dirty="0" smtClean="0"/>
            </a:br>
            <a:r>
              <a:rPr lang="fr-FR" dirty="0" smtClean="0"/>
              <a:t>a unique service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91088" y="1844675"/>
            <a:ext cx="4127500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r-FR" b="1" dirty="0"/>
          </a:p>
          <a:p>
            <a:pPr>
              <a:defRPr/>
            </a:pPr>
            <a:r>
              <a:rPr lang="fr-FR" dirty="0"/>
              <a:t>EASY ACCESS TO OPERATIONAL OCEANOGRAPHY PRODUCTS FOR ANYONE</a:t>
            </a:r>
          </a:p>
          <a:p>
            <a:pPr>
              <a:defRPr/>
            </a:pPr>
            <a:endParaRPr lang="fr-FR" dirty="0"/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ONE-STOP-SHOP-WINDOW</a:t>
            </a: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WORLD OCEAN / EUROPEAN SEAS</a:t>
            </a: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MARINE ESSENTIAL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VARIABLES</a:t>
            </a: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6000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registered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293" name="ZoneTexte 6"/>
          <p:cNvSpPr txBox="1">
            <a:spLocks noChangeArrowheads="1"/>
          </p:cNvSpPr>
          <p:nvPr/>
        </p:nvSpPr>
        <p:spPr bwMode="auto">
          <a:xfrm>
            <a:off x="984058" y="1660525"/>
            <a:ext cx="2941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Courier New" pitchFamily="49" charset="0"/>
                <a:cs typeface="Courier New" pitchFamily="49" charset="0"/>
              </a:rPr>
              <a:t>marine.copernicus.eu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67" y="2418460"/>
            <a:ext cx="3865017" cy="365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3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3120629"/>
            <a:ext cx="9144000" cy="1673146"/>
          </a:xfrm>
          <a:ln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Autofit/>
          </a:bodyPr>
          <a:lstStyle/>
          <a:p>
            <a:r>
              <a:rPr lang="fr-FR" sz="4000" b="1" dirty="0" err="1" smtClean="0">
                <a:solidFill>
                  <a:schemeClr val="tx1"/>
                </a:solidFill>
              </a:rPr>
              <a:t>Ocean</a:t>
            </a:r>
            <a:r>
              <a:rPr lang="fr-FR" sz="4000" b="1" dirty="0" smtClean="0">
                <a:solidFill>
                  <a:schemeClr val="tx1"/>
                </a:solidFill>
              </a:rPr>
              <a:t> </a:t>
            </a:r>
            <a:r>
              <a:rPr lang="fr-FR" sz="4000" b="1" dirty="0" err="1" smtClean="0">
                <a:solidFill>
                  <a:schemeClr val="tx1"/>
                </a:solidFill>
              </a:rPr>
              <a:t>Colour</a:t>
            </a:r>
            <a:r>
              <a:rPr lang="fr-FR" sz="4000" b="1" dirty="0" smtClean="0">
                <a:solidFill>
                  <a:schemeClr val="tx1"/>
                </a:solidFill>
              </a:rPr>
              <a:t> 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41-5005-694E-B92B-AA062A3D0D9C}" type="slidenum">
              <a:rPr lang="fr-FR" smtClean="0"/>
              <a:t>8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871788" y="757238"/>
            <a:ext cx="603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8" name="Picture 4" descr="logo_web_vertic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69303"/>
            <a:ext cx="1666031" cy="2271860"/>
          </a:xfrm>
          <a:prstGeom prst="rect">
            <a:avLst/>
          </a:prstGeom>
          <a:solidFill>
            <a:schemeClr val="bg1"/>
          </a:solidFill>
          <a:ln>
            <a:solidFill>
              <a:srgbClr val="0070C0">
                <a:alpha val="94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164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161654" y="137650"/>
            <a:ext cx="5019366" cy="5899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it-IT"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OC TAC </a:t>
            </a:r>
            <a:r>
              <a:rPr kumimoji="0" 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Mission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&amp; </a:t>
            </a:r>
            <a:r>
              <a:rPr kumimoji="0" 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Purpose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: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57200" y="1012720"/>
            <a:ext cx="8229600" cy="5570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it-IT"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it-IT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it-IT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The OC TAC operates the European Ocean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Colour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component within the CMEMS, bridging the gap between space agencies, providing ocean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colour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data, and all users that need the added-value information not available from space agencies.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The OC TAC provides an Ocean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Colour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expert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centre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service with respect to ocean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colour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missions and products within the CMEMS organization. </a:t>
            </a:r>
          </a:p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The OC TAC  generates and deliver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L3 &amp; L4 NRT, DT, </a:t>
            </a:r>
            <a:r>
              <a:rPr lang="en-US" b="1" dirty="0">
                <a:solidFill>
                  <a:sysClr val="windowText" lastClr="000000"/>
                </a:solidFill>
              </a:rPr>
              <a:t>REP products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INDICES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covering the CMEMS regions:</a:t>
            </a:r>
          </a:p>
          <a:p>
            <a:pPr marL="5715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Global, Arctic, Baltic,  North Atlantic, Mediterranean and Black Sea </a:t>
            </a:r>
          </a:p>
          <a:p>
            <a:pPr marL="5715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+ an European Sea (EUR) product combining the individual regional products. </a:t>
            </a:r>
          </a:p>
          <a:p>
            <a:pPr marL="5715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+ Specific products developed and produced for the CMEMS MFC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The OC TAC contributes to the CMEMS cross-cutting activities by: </a:t>
            </a:r>
          </a:p>
          <a:p>
            <a:pPr marL="5715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developing and implementing product quality metrics, in line with user needs. </a:t>
            </a:r>
          </a:p>
          <a:p>
            <a:pPr marL="5715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contributing  to the CMEMS training, communication and outreach activities </a:t>
            </a:r>
          </a:p>
          <a:p>
            <a:pPr marL="5715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contributing to </a:t>
            </a:r>
            <a:r>
              <a:rPr lang="en-US" noProof="0" dirty="0">
                <a:solidFill>
                  <a:sysClr val="windowText" lastClr="000000"/>
                </a:solidFill>
              </a:rPr>
              <a:t> </a:t>
            </a:r>
            <a:r>
              <a:rPr lang="en-US" noProof="0" dirty="0" smtClean="0">
                <a:solidFill>
                  <a:sysClr val="windowText" lastClr="000000"/>
                </a:solidFill>
              </a:rPr>
              <a:t>CMEMS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reprocessing/reanalysis activities and to the preparation of the annual Ocean State Report</a:t>
            </a:r>
            <a:r>
              <a:rPr lang="en-US" dirty="0" smtClean="0">
                <a:solidFill>
                  <a:sysClr val="windowText" lastClr="000000"/>
                </a:solidFill>
              </a:rPr>
              <a:t>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556" y="6195771"/>
            <a:ext cx="2505156" cy="56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643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>
          <a:defRPr sz="1200" b="1" dirty="0" smtClean="0">
            <a:solidFill>
              <a:schemeClr val="bg1"/>
            </a:solidFill>
            <a:latin typeface="Arial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>
          <a:defRPr sz="1200" b="1" dirty="0" smtClean="0">
            <a:solidFill>
              <a:schemeClr val="bg1"/>
            </a:solidFill>
            <a:latin typeface="Arial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raining New Employe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7172</TotalTime>
  <Words>1455</Words>
  <Application>Microsoft Office PowerPoint</Application>
  <PresentationFormat>Presentazione su schermo (4:3)</PresentationFormat>
  <Paragraphs>319</Paragraphs>
  <Slides>20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20</vt:i4>
      </vt:variant>
    </vt:vector>
  </HeadingPairs>
  <TitlesOfParts>
    <vt:vector size="36" baseType="lpstr">
      <vt:lpstr>ＭＳ Ｐゴシック</vt:lpstr>
      <vt:lpstr>ＭＳ Ｐゴシック</vt:lpstr>
      <vt:lpstr>Aral</vt:lpstr>
      <vt:lpstr>Arial</vt:lpstr>
      <vt:lpstr>Arial Rounded MT Bold</vt:lpstr>
      <vt:lpstr>Arizl</vt:lpstr>
      <vt:lpstr>Calibri</vt:lpstr>
      <vt:lpstr>Courier New</vt:lpstr>
      <vt:lpstr>Georgia</vt:lpstr>
      <vt:lpstr>Monotype Sorts</vt:lpstr>
      <vt:lpstr>Times New Roman</vt:lpstr>
      <vt:lpstr>Wingdings</vt:lpstr>
      <vt:lpstr>Thème Office</vt:lpstr>
      <vt:lpstr>Conception personnalisée</vt:lpstr>
      <vt:lpstr>1_Conception personnalisée</vt:lpstr>
      <vt:lpstr>Training New Employees</vt:lpstr>
      <vt:lpstr>The Copernicus Marine Moniroting Environment Service: Ocean colour</vt:lpstr>
      <vt:lpstr>Copernicus Marine Moniroting Environment Service</vt:lpstr>
      <vt:lpstr>Presentazione standard di PowerPoint</vt:lpstr>
      <vt:lpstr>Copernicus Marine Service An integrated information</vt:lpstr>
      <vt:lpstr>Presentazione standard di PowerPoint</vt:lpstr>
      <vt:lpstr>Copernicus Marine Service a unique service</vt:lpstr>
      <vt:lpstr>Copernicus Marine Service a unique service</vt:lpstr>
      <vt:lpstr>Ocean Colour </vt:lpstr>
      <vt:lpstr>Presentazione standard di PowerPoint</vt:lpstr>
      <vt:lpstr>CMEMS OC TAC: Architecture  </vt:lpstr>
      <vt:lpstr>OCTAC Architecture: interfaces    </vt:lpstr>
      <vt:lpstr>  OCTAC products (V1: today )</vt:lpstr>
      <vt:lpstr>V1 OC NRT products</vt:lpstr>
      <vt:lpstr>V1 OC REP products</vt:lpstr>
      <vt:lpstr>OCTAC products (V2 &amp; V3) </vt:lpstr>
      <vt:lpstr>Presentazione standard di PowerPoint</vt:lpstr>
      <vt:lpstr>OCTAC CAL/VAL STATISTICS</vt:lpstr>
      <vt:lpstr>OCTAC NRT VALIDATION</vt:lpstr>
      <vt:lpstr>Sentinel-3 OLCI integration in CMEMS  </vt:lpstr>
      <vt:lpstr>Presentazione standard di PowerPoint</vt:lpstr>
    </vt:vector>
  </TitlesOfParts>
  <Company>YlilMoc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Ennairam Teugum</dc:creator>
  <cp:lastModifiedBy>Lia</cp:lastModifiedBy>
  <cp:revision>160</cp:revision>
  <cp:lastPrinted>2016-02-11T09:35:35Z</cp:lastPrinted>
  <dcterms:created xsi:type="dcterms:W3CDTF">2015-04-23T08:02:14Z</dcterms:created>
  <dcterms:modified xsi:type="dcterms:W3CDTF">2016-03-02T21:00:10Z</dcterms:modified>
</cp:coreProperties>
</file>