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Default Extension="emf" ContentType="image/x-emf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embeddings/oleObject2.bin" ContentType="application/vnd.openxmlformats-officedocument.oleObject"/>
  <Override PartName="/ppt/viewProps.xml" ContentType="application/vnd.openxmlformats-officedocument.presentationml.viewProps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90505" r:id="rId1"/>
    <p:sldMasterId id="2147490522" r:id="rId2"/>
  </p:sldMasterIdLst>
  <p:notesMasterIdLst>
    <p:notesMasterId r:id="rId9"/>
  </p:notesMasterIdLst>
  <p:handoutMasterIdLst>
    <p:handoutMasterId r:id="rId10"/>
  </p:handoutMasterIdLst>
  <p:sldIdLst>
    <p:sldId id="1204" r:id="rId3"/>
    <p:sldId id="1206" r:id="rId4"/>
    <p:sldId id="1207" r:id="rId5"/>
    <p:sldId id="1209" r:id="rId6"/>
    <p:sldId id="1210" r:id="rId7"/>
    <p:sldId id="1211" r:id="rId8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E1F4FF"/>
    <a:srgbClr val="000000"/>
    <a:srgbClr val="CDDEDA"/>
    <a:srgbClr val="FFB343"/>
    <a:srgbClr val="FFCC81"/>
    <a:srgbClr val="413D95"/>
    <a:srgbClr val="99CCFF"/>
    <a:srgbClr val="279989"/>
    <a:srgbClr val="B3E4FF"/>
    <a:srgbClr val="0F6FC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6381" autoAdjust="0"/>
    <p:restoredTop sz="86466" autoAdjust="0"/>
  </p:normalViewPr>
  <p:slideViewPr>
    <p:cSldViewPr snapToGrid="0">
      <p:cViewPr varScale="1">
        <p:scale>
          <a:sx n="83" d="100"/>
          <a:sy n="83" d="100"/>
        </p:scale>
        <p:origin x="-416" y="-11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16" y="-120"/>
      </p:cViewPr>
      <p:guideLst>
        <p:guide orient="horz" pos="3127"/>
        <p:guide pos="214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66" cy="18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33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550" y="0"/>
            <a:ext cx="66" cy="18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33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34068"/>
            <a:ext cx="66" cy="18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33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449" y="9734068"/>
            <a:ext cx="191168" cy="18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33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CF745A4D-FDDB-42C1-B283-C1CBAB1968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600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6" rIns="91272" bIns="45636" numCol="1" anchor="t" anchorCtr="0" compatLnSpc="1">
            <a:prstTxWarp prst="textNoShape">
              <a:avLst/>
            </a:prstTxWarp>
          </a:bodyPr>
          <a:lstStyle>
            <a:lvl1pPr defTabSz="9133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76" y="0"/>
            <a:ext cx="2944600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6" rIns="91272" bIns="45636" numCol="1" anchor="t" anchorCtr="0" compatLnSpc="1">
            <a:prstTxWarp prst="textNoShape">
              <a:avLst/>
            </a:prstTxWarp>
          </a:bodyPr>
          <a:lstStyle>
            <a:lvl1pPr algn="r" defTabSz="9133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7845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8" y="4712615"/>
            <a:ext cx="4987079" cy="447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6" rIns="91272" bIns="45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989"/>
            <a:ext cx="2944600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6" rIns="91272" bIns="45636" numCol="1" anchor="b" anchorCtr="0" compatLnSpc="1">
            <a:prstTxWarp prst="textNoShape">
              <a:avLst/>
            </a:prstTxWarp>
          </a:bodyPr>
          <a:lstStyle>
            <a:lvl1pPr defTabSz="9133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76" y="9429989"/>
            <a:ext cx="2944600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6" rIns="91272" bIns="45636" numCol="1" anchor="b" anchorCtr="0" compatLnSpc="1">
            <a:prstTxWarp prst="textNoShape">
              <a:avLst/>
            </a:prstTxWarp>
          </a:bodyPr>
          <a:lstStyle>
            <a:lvl1pPr algn="r" defTabSz="9133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43CD811-BE81-4644-A041-59BD6218316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848"/>
            <a:fld id="{B3123BCD-06C1-4979-A4B6-929E88FE602B}" type="slidenum">
              <a:rPr lang="de-DE" smtClean="0">
                <a:solidFill>
                  <a:prstClr val="white"/>
                </a:solidFill>
              </a:rPr>
              <a:pPr defTabSz="917848"/>
              <a:t>1</a:t>
            </a:fld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ECB25-CDC3-4003-B960-F6E9F4B75C64}" type="slidenum">
              <a:rPr lang="de-DE" smtClean="0">
                <a:latin typeface="Times New Roman" pitchFamily="18" charset="0"/>
                <a:ea typeface="MS PGothic" pitchFamily="34" charset="-128"/>
              </a:rPr>
              <a:pPr/>
              <a:t>2</a:t>
            </a:fld>
            <a:endParaRPr lang="de-DE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emf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</a:pPr>
            <a:endParaRPr lang="en-GB" smtClean="0">
              <a:solidFill>
                <a:srgbClr val="FFFFFF"/>
              </a:solidFill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p:oleObj spid="_x0000_s678914" name="Clip" r:id="rId5" imgW="3809524" imgH="2619048" progId="">
                <p:embed/>
              </p:oleObj>
            </a:graphicData>
          </a:graphic>
        </p:graphicFrame>
        <p:grpSp>
          <p:nvGrpSpPr>
            <p:cNvPr id="13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p:oleObj spid="_x0000_s678915" name="Clip" r:id="rId6" imgW="2835360" imgH="1920600" progId="">
                <p:embed/>
              </p:oleObj>
            </a:graphicData>
          </a:graphic>
        </p:graphicFrame>
        <p:grpSp>
          <p:nvGrpSpPr>
            <p:cNvPr id="16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2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6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7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1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7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</a:pPr>
            <a:endParaRPr lang="en-GB" smtClean="0">
              <a:solidFill>
                <a:srgbClr val="FFFFFF"/>
              </a:solidFill>
            </a:endParaRPr>
          </a:p>
        </p:txBody>
      </p:sp>
      <p:pic>
        <p:nvPicPr>
          <p:cNvPr id="246" name="Picture 245" descr="30years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30493" y="108058"/>
            <a:ext cx="1045419" cy="13875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3" descr="30yea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59808" y="0"/>
            <a:ext cx="646192" cy="8576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1857375" y="349250"/>
            <a:ext cx="75533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57375" y="1774825"/>
            <a:ext cx="75533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50838" y="6551614"/>
            <a:ext cx="3135181" cy="230187"/>
          </a:xfrm>
          <a:prstGeom prst="rect">
            <a:avLst/>
          </a:prstGeom>
        </p:spPr>
        <p:txBody>
          <a:bodyPr/>
          <a:lstStyle/>
          <a:p>
            <a:r>
              <a:rPr lang="en-GB" sz="1000" b="0" smtClean="0">
                <a:solidFill>
                  <a:srgbClr val="000000"/>
                </a:solidFill>
                <a:latin typeface="Arial" charset="0"/>
                <a:ea typeface="ＭＳ Ｐゴシック" pitchFamily="-1" charset="-128"/>
              </a:rPr>
              <a:t>© Crown copyright   Met Office</a:t>
            </a:r>
          </a:p>
        </p:txBody>
      </p:sp>
      <p:pic>
        <p:nvPicPr>
          <p:cNvPr id="13317" name="Picture 9" descr="\\.psf\cw\Met Office\powerpoint\hadleyLogo_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53" y="392114"/>
            <a:ext cx="12588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523" r:id="rId1"/>
    <p:sldLayoutId id="2147490524" r:id="rId2"/>
    <p:sldLayoutId id="2147490525" r:id="rId3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965700" y="3096929"/>
            <a:ext cx="4711700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Ewa Kwiatkowska</a:t>
            </a:r>
            <a:endParaRPr lang="en-GB" kern="0" dirty="0" smtClean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2565400" y="1103029"/>
            <a:ext cx="7112000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Task force on satellite sensor calibration</a:t>
            </a:r>
            <a:endParaRPr lang="en-GB" sz="28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 bwMode="auto">
          <a:xfrm>
            <a:off x="153988" y="6492875"/>
            <a:ext cx="43513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98CA1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IOCCG-21 committee meeting, 1 – 3</a:t>
            </a:r>
            <a:r>
              <a:rPr kumimoji="0" lang="en-GB" sz="1000" b="1" i="0" u="none" strike="noStrike" kern="1200" cap="none" spc="0" normalizeH="0" noProof="0" dirty="0" smtClean="0">
                <a:ln>
                  <a:noFill/>
                </a:ln>
                <a:solidFill>
                  <a:srgbClr val="898CA1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 March</a:t>
            </a:r>
            <a:r>
              <a: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98CA1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, 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02" y="87405"/>
            <a:ext cx="9580562" cy="839788"/>
          </a:xfrm>
        </p:spPr>
        <p:txBody>
          <a:bodyPr/>
          <a:lstStyle/>
          <a:p>
            <a:r>
              <a:rPr lang="en-GB" dirty="0" smtClean="0"/>
              <a:t>Motivation for the sensor calibration task force</a:t>
            </a:r>
            <a:endParaRPr lang="en-US" sz="2400" dirty="0" smtClean="0"/>
          </a:p>
        </p:txBody>
      </p:sp>
      <p:pic>
        <p:nvPicPr>
          <p:cNvPr id="9220" name="Picture 5" descr="INSITU-OCR_White-Paper_F_June_08_extra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073" y="4980720"/>
            <a:ext cx="4376927" cy="187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6700" y="992188"/>
            <a:ext cx="9447213" cy="570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52000" lvl="0" indent="-252000">
              <a:spcBef>
                <a:spcPts val="0"/>
              </a:spcBef>
            </a:pPr>
            <a:r>
              <a:rPr lang="en-US" sz="28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Recommendation from the INSITU-OCR White Paper </a:t>
            </a:r>
          </a:p>
          <a:p>
            <a:pPr marL="252000" lvl="0" indent="-252000">
              <a:spcBef>
                <a:spcPts val="1200"/>
              </a:spcBef>
            </a:pPr>
            <a:r>
              <a:rPr lang="en-US" sz="28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INSITU-OCR  = International Network for Sensor Inter-comparison and Uncertainty Assessment for Ocean </a:t>
            </a:r>
            <a:r>
              <a:rPr lang="en-US" sz="2000" b="0" kern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Colour</a:t>
            </a: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Radiometry </a:t>
            </a:r>
          </a:p>
          <a:p>
            <a:pPr marL="252000" lvl="0" indent="-252000">
              <a:spcBef>
                <a:spcPts val="1200"/>
              </a:spcBef>
            </a:pP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INSITU-OCR – initiative within the framework of CEOS OCR-VC</a:t>
            </a:r>
          </a:p>
          <a:p>
            <a:pPr marL="252000" lvl="0" indent="-252000">
              <a:spcBef>
                <a:spcPts val="1200"/>
              </a:spcBef>
            </a:pP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OCR-VC – aims to “provide long time series of </a:t>
            </a:r>
            <a:r>
              <a:rPr lang="en-US" sz="20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calibrated</a:t>
            </a: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ocean </a:t>
            </a:r>
            <a:r>
              <a:rPr lang="en-US" sz="2000" b="0" kern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colour</a:t>
            </a: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radiance at key wavelength bands from measurements obtained from multiple satellites.  OCR-VC activities will include </a:t>
            </a:r>
            <a:r>
              <a:rPr lang="en-US" sz="20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calibration</a:t>
            </a: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validation, merging of satellite and in situ data, product generation, as well as development and demonstrations of new and improved applications.”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4539" y="4848345"/>
            <a:ext cx="4157121" cy="1472066"/>
          </a:xfrm>
          <a:solidFill>
            <a:srgbClr val="E1F4FF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rIns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b="1" dirty="0" smtClean="0">
                <a:latin typeface="+mn-lt"/>
              </a:rPr>
              <a:t>Mission Statement</a:t>
            </a:r>
          </a:p>
          <a:p>
            <a:pPr marL="0" indent="0">
              <a:spcBef>
                <a:spcPts val="600"/>
              </a:spcBef>
            </a:pPr>
            <a:r>
              <a:rPr lang="en-US" sz="900" dirty="0" smtClean="0">
                <a:latin typeface="+mn-lt"/>
              </a:rPr>
              <a:t>  Create a framework for active and hands-on collaboration among instrument calibration and characterization experts from</a:t>
            </a:r>
            <a:r>
              <a:rPr lang="en-US" sz="900" dirty="0" smtClean="0">
                <a:latin typeface="+mn-lt"/>
              </a:rPr>
              <a:t> the Agencies </a:t>
            </a:r>
            <a:r>
              <a:rPr lang="en-US" sz="900" dirty="0" smtClean="0">
                <a:latin typeface="+mn-lt"/>
              </a:rPr>
              <a:t>engaged in the OCR-VC initiative. </a:t>
            </a:r>
          </a:p>
          <a:p>
            <a:pPr marL="0" indent="0">
              <a:spcBef>
                <a:spcPts val="600"/>
              </a:spcBef>
            </a:pPr>
            <a:r>
              <a:rPr lang="en-US" sz="900" dirty="0" smtClean="0">
                <a:latin typeface="+mn-lt"/>
              </a:rPr>
              <a:t>  The collaboration focuses on calibration needs specific to ocean-color measurements and has the objective to maximize the accuracy and temporal and spatial stability of OCR records from individual missions for the purpose of climate, research and operational applications. </a:t>
            </a:r>
          </a:p>
        </p:txBody>
      </p:sp>
      <p:pic>
        <p:nvPicPr>
          <p:cNvPr id="8" name="Picture 7" descr="insitu_ocr_white_paper_cal_recom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2716" y="6204199"/>
            <a:ext cx="3064069" cy="6839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Meetings and collaborations </a:t>
            </a:r>
          </a:p>
        </p:txBody>
      </p:sp>
      <p:pic>
        <p:nvPicPr>
          <p:cNvPr id="4" name="Picture 2" descr="International Ocean Colour Science Me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4390" y="0"/>
            <a:ext cx="2464872" cy="854110"/>
          </a:xfrm>
          <a:prstGeom prst="rect">
            <a:avLst/>
          </a:prstGeom>
          <a:noFill/>
        </p:spPr>
      </p:pic>
      <p:pic>
        <p:nvPicPr>
          <p:cNvPr id="6" name="Content Placeholder 5" descr="IOCS-calibration-201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54158" y="844618"/>
            <a:ext cx="5451841" cy="3536463"/>
          </a:xfrm>
        </p:spPr>
      </p:pic>
      <p:sp>
        <p:nvSpPr>
          <p:cNvPr id="7" name="正方形/長方形 2"/>
          <p:cNvSpPr/>
          <p:nvPr/>
        </p:nvSpPr>
        <p:spPr>
          <a:xfrm>
            <a:off x="211009" y="4000224"/>
            <a:ext cx="5868237" cy="2841804"/>
          </a:xfrm>
          <a:prstGeom prst="rect">
            <a:avLst/>
          </a:prstGeom>
          <a:solidFill>
            <a:srgbClr val="E1F4FF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marL="204788" indent="-2047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Fred </a:t>
            </a:r>
            <a:r>
              <a:rPr lang="en-US" altLang="ja-JP" sz="800" b="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Patt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 (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NASA): changes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of less than 1 count (on the order of 0.1%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TOA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radiances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) caused the </a:t>
            </a:r>
            <a:r>
              <a:rPr lang="en-US" altLang="ja-JP" sz="800" b="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SeaWiFS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 long term trend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in water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leaving radiances at 555nm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and were significant to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be of concern to the ocean color community. </a:t>
            </a:r>
            <a:endParaRPr lang="en-US" altLang="ja-JP" sz="800" b="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204788" indent="-2047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Jack </a:t>
            </a:r>
            <a:r>
              <a:rPr lang="en-US" altLang="ja-JP" sz="800" b="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Xiong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 (NASA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): calibration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efforts of the MODIS Calibration Support Team (MCST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) and focus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on the MODIS on the Aqua mission.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MCST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has started to use desert trending for those wavelengths to correct the solar diffuser trending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.</a:t>
            </a:r>
            <a:endParaRPr lang="en-US" altLang="ja-JP" sz="8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204788" indent="-2047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Ludovic Burg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(ESA/ACRI-ST): MERIS calibration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improvements of the 4th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reprocessing. MERIS prelaunch solar diffuser characterization did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not fully explain the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measurements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on-orbit and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an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improved model will improve the accuracy.</a:t>
            </a:r>
          </a:p>
          <a:p>
            <a:pPr marL="204788" indent="-2047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Prakash </a:t>
            </a:r>
            <a:r>
              <a:rPr lang="en-US" altLang="ja-JP" sz="800" b="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Chaun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 (ISRO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): status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of OCM-2. Lunar calibration, vicarious calibration, Rayleigh calibration and a relative adjustment to correct for striping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were used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for calibration adjustments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.</a:t>
            </a:r>
          </a:p>
          <a:p>
            <a:pPr marL="204788" indent="-2047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ja-JP" sz="800" b="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Seongick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 Cho (KIOST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): status of GOCI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and GOCI-II. The annual variation of the solar diffuser measurements of GOCI has been successfully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modeled. GOCI-II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will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have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an additional (pristine) solar diffuser, and lunar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measurements.</a:t>
            </a:r>
            <a:endParaRPr lang="en-US" altLang="ja-JP" sz="8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204788" indent="-2047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ja-JP" sz="800" b="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Xianging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 He (SOA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): HY1B/COCTS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calibration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activities. Cross-calibration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to </a:t>
            </a:r>
            <a:r>
              <a:rPr lang="en-US" altLang="ja-JP" sz="800" b="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SeaWiFS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 is used for instrument calibration, and an approach has been developed to characterize the polarization sensitivity using on-orbit data.</a:t>
            </a:r>
          </a:p>
          <a:p>
            <a:pPr marL="204788" indent="-2047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Gene </a:t>
            </a:r>
            <a:r>
              <a:rPr lang="en-US" altLang="ja-JP" sz="800" b="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Eplee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(NASA/SAIC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) and </a:t>
            </a:r>
            <a:r>
              <a:rPr lang="en-US" altLang="ja-JP" sz="800" b="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Junqiang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 Sun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(NOAA/GST): VIIRS calibration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activities of NASA and NOAA, respectively. Both agencies adopted an approach of combining the lunar and solar diffuser measurements.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NASA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team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developed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a correction to the lunar irradiance model (ROLO) to correct for libration angle dependencies in the VIIRS lunar data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.</a:t>
            </a:r>
            <a:endParaRPr lang="en-US" altLang="ja-JP" sz="8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204788" indent="-2047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Constant </a:t>
            </a:r>
            <a:r>
              <a:rPr lang="en-US" altLang="ja-JP" sz="800" b="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Mazeran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(ESA/</a:t>
            </a:r>
            <a:r>
              <a:rPr lang="en-US" altLang="ja-JP" sz="800" b="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Solvo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): challenges of the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vicarious calibration for 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spectral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matching atmospheric correction algorithms (e.g. POLYMER), the vicarious gains are not always unique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.</a:t>
            </a:r>
            <a:endParaRPr lang="en-US" altLang="ja-JP" sz="8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204788" indent="-2047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Ewa Kwiatkowska (</a:t>
            </a:r>
            <a:r>
              <a:rPr lang="en-US" altLang="ja-JP" sz="8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EUMETSAT): preparations </a:t>
            </a:r>
            <a:r>
              <a:rPr lang="en-US" altLang="ja-JP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for the OLCI (Sentinel-3) calibration. The feasibility of an on-orbit characterization of the BRDF of the solar diffuser with spacecraft yaw maneuvers is currently being evaluated. </a:t>
            </a:r>
            <a:endParaRPr lang="en-US" altLang="ja-JP" sz="800" b="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正方形/長方形 2"/>
          <p:cNvSpPr/>
          <p:nvPr/>
        </p:nvSpPr>
        <p:spPr>
          <a:xfrm>
            <a:off x="281343" y="1138134"/>
            <a:ext cx="37279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Biennial IOCS meetings</a:t>
            </a:r>
          </a:p>
          <a:p>
            <a:pPr marL="341313" lvl="0" indent="-341313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Side-meetings (e.g. S3VT)</a:t>
            </a:r>
          </a:p>
          <a:p>
            <a:pPr marL="341313" lvl="0" indent="-341313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Inter-agency collaboration (e.g. visiting scientists)</a:t>
            </a:r>
          </a:p>
        </p:txBody>
      </p:sp>
      <p:sp>
        <p:nvSpPr>
          <p:cNvPr id="9" name="正方形/長方形 2"/>
          <p:cNvSpPr/>
          <p:nvPr/>
        </p:nvSpPr>
        <p:spPr>
          <a:xfrm>
            <a:off x="4422944" y="3400685"/>
            <a:ext cx="1897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fi-FI" altLang="ja-JP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Chairs: </a:t>
            </a:r>
          </a:p>
          <a:p>
            <a:pPr>
              <a:spcBef>
                <a:spcPts val="0"/>
              </a:spcBef>
            </a:pPr>
            <a:r>
              <a:rPr lang="fi-FI" altLang="ja-JP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G. Meister (NASA) and B. Fougnie (CNES)</a:t>
            </a:r>
          </a:p>
        </p:txBody>
      </p:sp>
      <p:sp>
        <p:nvSpPr>
          <p:cNvPr id="10" name="正方形/長方形 2"/>
          <p:cNvSpPr/>
          <p:nvPr/>
        </p:nvSpPr>
        <p:spPr>
          <a:xfrm>
            <a:off x="152388" y="3430837"/>
            <a:ext cx="4932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en-US" altLang="ja-JP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IOCS-2015 calibration session</a:t>
            </a:r>
          </a:p>
        </p:txBody>
      </p:sp>
      <p:sp>
        <p:nvSpPr>
          <p:cNvPr id="11" name="正方形/長方形 2"/>
          <p:cNvSpPr/>
          <p:nvPr/>
        </p:nvSpPr>
        <p:spPr>
          <a:xfrm>
            <a:off x="6169688" y="4559519"/>
            <a:ext cx="3615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3000"/>
              </a:spcBef>
            </a:pPr>
            <a:r>
              <a:rPr lang="en-US" altLang="ja-JP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IOCS-2015 uncertainty session</a:t>
            </a:r>
          </a:p>
        </p:txBody>
      </p:sp>
      <p:sp>
        <p:nvSpPr>
          <p:cNvPr id="12" name="正方形/長方形 2"/>
          <p:cNvSpPr/>
          <p:nvPr/>
        </p:nvSpPr>
        <p:spPr>
          <a:xfrm>
            <a:off x="6404139" y="5442177"/>
            <a:ext cx="3290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fi-FI" altLang="ja-JP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Chairs: </a:t>
            </a:r>
          </a:p>
          <a:p>
            <a:pPr>
              <a:spcBef>
                <a:spcPts val="0"/>
              </a:spcBef>
            </a:pPr>
            <a:r>
              <a:rPr lang="fi-FI" altLang="ja-JP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 I: Kevin Turpie (UMBC), Emmanuel Boss (U. Maine) </a:t>
            </a:r>
          </a:p>
          <a:p>
            <a:pPr>
              <a:spcBef>
                <a:spcPts val="0"/>
              </a:spcBef>
            </a:pPr>
            <a:r>
              <a:rPr lang="fi-FI" altLang="ja-JP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 II: Stéphane Maritorena (UCSB), Frédéric Melin (JRC ISPRA)</a:t>
            </a:r>
          </a:p>
          <a:p>
            <a:pPr>
              <a:spcBef>
                <a:spcPts val="0"/>
              </a:spcBef>
            </a:pPr>
            <a:r>
              <a:rPr lang="fi-FI" altLang="ja-JP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 III: Jeremy Werdell (NASA GSFC)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dirty="0" smtClean="0"/>
              <a:t>IOCCG / CEOS OCR-VC calibration task force affiliation 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9562" y="1042938"/>
            <a:ext cx="9436322" cy="5287524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341313" indent="-341313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CEOS WGCV / IVOS argument</a:t>
            </a:r>
          </a:p>
          <a:p>
            <a:pPr marL="798513" lvl="1" indent="-341313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18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inappropriate to have a task group on satellite sensor calibration or comparison which is specific to an end application </a:t>
            </a:r>
          </a:p>
          <a:p>
            <a:pPr marL="798513" lvl="1" indent="-341313" eaLnBrk="0" hangingPunct="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8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calibration and validation are a generic problem (especially pre-flight and on-board calibration, both mentioned in the INSITU-OCR White Paper)</a:t>
            </a:r>
          </a:p>
          <a:p>
            <a:pPr marL="341313" lvl="0" indent="-341313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IOCCG / OCR-VC argument</a:t>
            </a:r>
          </a:p>
          <a:p>
            <a:pPr marL="798513" lvl="1" indent="-341313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18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ocean </a:t>
            </a:r>
            <a:r>
              <a:rPr lang="en-US" sz="1800" b="0" kern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colour</a:t>
            </a:r>
            <a:r>
              <a:rPr lang="en-US" sz="18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requires highly stringent uncertainties, ocean </a:t>
            </a:r>
            <a:r>
              <a:rPr lang="en-US" sz="1800" b="0" kern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colour</a:t>
            </a:r>
            <a:r>
              <a:rPr lang="en-US" sz="18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drives calibration requirements, design of instrumentation, and mission operations</a:t>
            </a:r>
          </a:p>
          <a:p>
            <a:pPr marL="798513" lvl="1" indent="-341313" eaLnBrk="0" hangingPunct="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8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task force works with unique issues and needs specific answers in timescales that are hard to achieve in more generic discussions</a:t>
            </a:r>
          </a:p>
        </p:txBody>
      </p:sp>
      <p:pic>
        <p:nvPicPr>
          <p:cNvPr id="6" name="Picture 5" descr="PACE_traceabil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90543" y="4037688"/>
            <a:ext cx="2381294" cy="317894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1284" y="4682536"/>
            <a:ext cx="6300579" cy="2135272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341313" indent="-341313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WGCV / IVOS stated “the working group should have as a minimum a close relationship with CEOS WGCV where there is significant synergy and common expertise on relevant sensor pre-flight calibration”</a:t>
            </a:r>
          </a:p>
          <a:p>
            <a:pPr marL="341313" indent="-341313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Task Force will remain within IOCCG / OCR-VC</a:t>
            </a:r>
            <a:endParaRPr lang="en-IE" sz="2000" b="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dirty="0" smtClean="0"/>
              <a:t>CEOS WGCV plenary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9562" y="1042938"/>
            <a:ext cx="9436322" cy="4223547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341313" lvl="0" indent="-341313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Agreed that IOCCG has a permanent seat on the WGCV and a standing invitation to the </a:t>
            </a:r>
            <a:r>
              <a:rPr lang="en-US" sz="2000" b="0" kern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plenaries</a:t>
            </a: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(WGCV-40, Canberra, Australia, 14-18 March)</a:t>
            </a:r>
          </a:p>
          <a:p>
            <a:pPr marL="341313" lvl="0" indent="-341313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WGCV / IVOS will review IOCCG/OCR-VC cal/</a:t>
            </a:r>
            <a:r>
              <a:rPr lang="en-US" sz="2000" b="0" kern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</a:t>
            </a: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documentation – INSITU-OCR White Paper and Report 13</a:t>
            </a:r>
          </a:p>
          <a:p>
            <a:pPr marL="341313" indent="-341313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WGCV / IVOS will prepare formal response to the IOCCG/OCR-VC cal/</a:t>
            </a:r>
            <a:r>
              <a:rPr lang="en-US" sz="2000" b="0" kern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</a:t>
            </a: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documentation </a:t>
            </a:r>
          </a:p>
          <a:p>
            <a:pPr marL="341313" lvl="0" indent="-341313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WGCV / IVOS and IOCCG Calibration Task Force will jointly develop concrete areas of cooperation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644121" y="165024"/>
            <a:ext cx="1285613" cy="5091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0822" y="5235191"/>
            <a:ext cx="2903973" cy="1495382"/>
          </a:xfrm>
          <a:prstGeom prst="rect">
            <a:avLst/>
          </a:prstGeom>
          <a:solidFill>
            <a:srgbClr val="E1F4FF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tIns="108000" bIns="10800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CEOS WGCV IVOS actions</a:t>
            </a:r>
          </a:p>
          <a:p>
            <a:pPr>
              <a:spcBef>
                <a:spcPts val="6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AP .2015-5</a:t>
            </a:r>
          </a:p>
          <a:p>
            <a:pPr>
              <a:spcBef>
                <a:spcPts val="6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Nigel Fox to prepare formal response to the INSITU-OCR white paper and the IOCCG Report #13</a:t>
            </a:r>
          </a:p>
          <a:p>
            <a:pPr>
              <a:spcBef>
                <a:spcPts val="6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AP.2015-5A</a:t>
            </a:r>
          </a:p>
          <a:p>
            <a:pPr>
              <a:spcBef>
                <a:spcPts val="6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Comments from IVOS members on proposed response to be sent to IVOS chair, March 1</a:t>
            </a:r>
            <a:endParaRPr lang="en-GB" b="0" dirty="0">
              <a:solidFill>
                <a:schemeClr val="tx1"/>
              </a:solidFill>
            </a:endParaRPr>
          </a:p>
        </p:txBody>
      </p:sp>
      <p:pic>
        <p:nvPicPr>
          <p:cNvPr id="12" name="Picture 11" descr="INSITU-OCR_White_Paper_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2460" y="3842868"/>
            <a:ext cx="3979984" cy="29849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29993" y="4432997"/>
            <a:ext cx="2903973" cy="925995"/>
          </a:xfrm>
          <a:prstGeom prst="rect">
            <a:avLst/>
          </a:prstGeom>
          <a:solidFill>
            <a:srgbClr val="E1F4FF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tIns="108000" bIns="108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CEOS WGCV action</a:t>
            </a:r>
          </a:p>
          <a:p>
            <a:pPr>
              <a:spcBef>
                <a:spcPts val="6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WGCV39-25 </a:t>
            </a:r>
          </a:p>
          <a:p>
            <a:pPr>
              <a:spcBef>
                <a:spcPts val="6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Evaluation of IOCCG Requirements as basis for future collaboration/discussion IVOS </a:t>
            </a:r>
            <a:r>
              <a:rPr lang="en-US" b="0" dirty="0" err="1" smtClean="0">
                <a:solidFill>
                  <a:schemeClr val="tx1"/>
                </a:solidFill>
              </a:rPr>
              <a:t>IVOS</a:t>
            </a:r>
            <a:r>
              <a:rPr lang="en-US" b="0" dirty="0" smtClean="0">
                <a:solidFill>
                  <a:schemeClr val="tx1"/>
                </a:solidFill>
              </a:rPr>
              <a:t>-27</a:t>
            </a:r>
            <a:endParaRPr lang="en-GB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906001" cy="854075"/>
          </a:xfrm>
        </p:spPr>
        <p:txBody>
          <a:bodyPr/>
          <a:lstStyle/>
          <a:p>
            <a:r>
              <a:rPr lang="en-US" dirty="0" smtClean="0"/>
              <a:t>Further points of interest for calibration task force</a:t>
            </a:r>
            <a:endParaRPr lang="en-GB" dirty="0"/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6250" y="3785247"/>
            <a:ext cx="3092638" cy="30115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8"/>
            <a:ext cx="9480201" cy="5647794"/>
          </a:xfrm>
        </p:spPr>
        <p:txBody>
          <a:bodyPr rIns="72000"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2000" dirty="0" smtClean="0"/>
              <a:t>CEOS WGCV</a:t>
            </a:r>
            <a:r>
              <a:rPr lang="en-US" sz="2000" dirty="0" smtClean="0"/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is </a:t>
            </a:r>
            <a:r>
              <a:rPr lang="en-GB" sz="2000" dirty="0" smtClean="0">
                <a:solidFill>
                  <a:schemeClr val="tx1"/>
                </a:solidFill>
              </a:rPr>
              <a:t>planning a workshop on satellite sensor calibration and characterization, pre-launch and on-orbit, with participation from industry as well as agencies and cal/</a:t>
            </a:r>
            <a:r>
              <a:rPr lang="en-GB" sz="2000" dirty="0" err="1" smtClean="0">
                <a:solidFill>
                  <a:schemeClr val="tx1"/>
                </a:solidFill>
              </a:rPr>
              <a:t>val</a:t>
            </a:r>
            <a:r>
              <a:rPr lang="en-GB" sz="2000" dirty="0" smtClean="0">
                <a:solidFill>
                  <a:schemeClr val="tx1"/>
                </a:solidFill>
              </a:rPr>
              <a:t> experts (CEOS CV-3 deliverable)</a:t>
            </a:r>
          </a:p>
          <a:p>
            <a:pPr lvl="1">
              <a:spcBef>
                <a:spcPts val="12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timing end 2016 or beginning 2017</a:t>
            </a:r>
          </a:p>
          <a:p>
            <a:pPr lvl="0">
              <a:spcBef>
                <a:spcPts val="1800"/>
              </a:spcBef>
            </a:pPr>
            <a:r>
              <a:rPr lang="en-GB" sz="2000" dirty="0" smtClean="0"/>
              <a:t>GSICS lunar calibration implementation</a:t>
            </a:r>
            <a:endParaRPr lang="en-US" sz="2000" dirty="0" smtClean="0"/>
          </a:p>
          <a:p>
            <a:pPr lvl="1">
              <a:spcBef>
                <a:spcPts val="18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development of a GSICS </a:t>
            </a:r>
            <a:r>
              <a:rPr lang="en-US" sz="1800" dirty="0" smtClean="0"/>
              <a:t>Implementation of the ROLO (GIRO) in collaboration with USGS and across agencies and operators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8266" y="3893801"/>
            <a:ext cx="6390952" cy="247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7200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8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GIRO </a:t>
            </a:r>
            <a:r>
              <a:rPr lang="en-US" sz="1800" b="0" kern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8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1.0 made available and endorsed as a reference model under defined policy terms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long-term plans: put GIRO on an absolute scale with 1% uncertainty and SI-traceability but support from agencies still required</a:t>
            </a:r>
          </a:p>
          <a:p>
            <a:pPr marL="252000" lvl="0" indent="-25200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0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Extension of IOCCG Report #13</a:t>
            </a:r>
            <a:endParaRPr lang="en-US" sz="1800" b="0" kern="0" dirty="0" smtClean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METOffice White">
      <a:dk1>
        <a:srgbClr val="FFFFFF"/>
      </a:dk1>
      <a:lt1>
        <a:srgbClr val="000000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878800"/>
      </a:accent3>
      <a:accent4>
        <a:srgbClr val="9CA299"/>
      </a:accent4>
      <a:accent5>
        <a:srgbClr val="ED2939"/>
      </a:accent5>
      <a:accent6>
        <a:srgbClr val="B9DB0E"/>
      </a:accent6>
      <a:hlink>
        <a:srgbClr val="9CA299"/>
      </a:hlink>
      <a:folHlink>
        <a:srgbClr val="ED2939"/>
      </a:folHlink>
    </a:clrScheme>
    <a:fontScheme name="MetOffice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45809</TotalTime>
  <Words>1131</Words>
  <Application>Microsoft Macintosh PowerPoint</Application>
  <PresentationFormat>A4 Paper (210x297 mm)</PresentationFormat>
  <Paragraphs>64</Paragraphs>
  <Slides>6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Custom Design</vt:lpstr>
      <vt:lpstr>Viewgraph Landscape Template</vt:lpstr>
      <vt:lpstr>Clip</vt:lpstr>
      <vt:lpstr>Slide 1</vt:lpstr>
      <vt:lpstr>Motivation for the sensor calibration task force</vt:lpstr>
      <vt:lpstr>Meetings and collaborations </vt:lpstr>
      <vt:lpstr>IOCCG / CEOS OCR-VC calibration task force affiliation </vt:lpstr>
      <vt:lpstr>CEOS WGCV plenary</vt:lpstr>
      <vt:lpstr>Further points of interest for calibration task force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Ewa Kwiatkowska</dc:creator>
  <cp:lastModifiedBy>Ewa Kwiatkowska</cp:lastModifiedBy>
  <cp:revision>2752</cp:revision>
  <cp:lastPrinted>2006-03-06T14:11:17Z</cp:lastPrinted>
  <dcterms:created xsi:type="dcterms:W3CDTF">2016-02-28T18:17:58Z</dcterms:created>
  <dcterms:modified xsi:type="dcterms:W3CDTF">2016-02-28T19:16:58Z</dcterms:modified>
</cp:coreProperties>
</file>