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tableStyles.xml" ContentType="application/vnd.openxmlformats-officedocument.presentationml.tableStyles+xml"/>
  <Default Extension="emf" ContentType="image/x-emf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89" r:id="rId2"/>
    <p:sldId id="587" r:id="rId3"/>
    <p:sldId id="595" r:id="rId4"/>
    <p:sldId id="594" r:id="rId5"/>
    <p:sldId id="590" r:id="rId6"/>
    <p:sldId id="609" r:id="rId7"/>
    <p:sldId id="599" r:id="rId8"/>
    <p:sldId id="597" r:id="rId9"/>
    <p:sldId id="606" r:id="rId10"/>
    <p:sldId id="610" r:id="rId11"/>
    <p:sldId id="604" r:id="rId12"/>
    <p:sldId id="605" r:id="rId13"/>
    <p:sldId id="601" r:id="rId14"/>
    <p:sldId id="598" r:id="rId15"/>
    <p:sldId id="608" r:id="rId16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E8EFED"/>
    <a:srgbClr val="00205B"/>
    <a:srgbClr val="00B5E2"/>
    <a:srgbClr val="FE5000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457" autoAdjust="0"/>
    <p:restoredTop sz="90299" autoAdjust="0"/>
  </p:normalViewPr>
  <p:slideViewPr>
    <p:cSldViewPr snapToGrid="0">
      <p:cViewPr varScale="1">
        <p:scale>
          <a:sx n="87" d="100"/>
          <a:sy n="87" d="100"/>
        </p:scale>
        <p:origin x="-1320" y="-11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2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7" y="9734644"/>
            <a:ext cx="187979" cy="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8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A1F0CEA1-E696-42A4-B3CF-E6074414E57E}" type="slidenum">
              <a:rPr lang="de-DE" smtClean="0"/>
              <a:pPr defTabSz="917848"/>
              <a:t>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IOPs, PFTs, carbon, fluorescence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hyperlink" Target="http://www.eumetsat.int/website/home/TechnicalBulletins/CopernicusUserPreparation/DAT_2649694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gif"/><Relationship Id="rId5" Type="http://schemas.openxmlformats.org/officeDocument/2006/relationships/image" Target="../media/image38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oportal.eumetsat.int/" TargetMode="External"/><Relationship Id="rId4" Type="http://schemas.openxmlformats.org/officeDocument/2006/relationships/hyperlink" Target="http://navigator.eumetsat.int/" TargetMode="External"/><Relationship Id="rId5" Type="http://schemas.openxmlformats.org/officeDocument/2006/relationships/hyperlink" Target="mailto:ops@eumetsat.int" TargetMode="External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png"/><Relationship Id="rId13" Type="http://schemas.openxmlformats.org/officeDocument/2006/relationships/image" Target="../media/image11.gif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31.jpeg"/><Relationship Id="rId5" Type="http://schemas.openxmlformats.org/officeDocument/2006/relationships/image" Target="../media/image12.jpeg"/><Relationship Id="rId6" Type="http://schemas.openxmlformats.org/officeDocument/2006/relationships/hyperlink" Target="http://s3vt.skytek.com/group/s3vt-oc/home" TargetMode="External"/><Relationship Id="rId7" Type="http://schemas.openxmlformats.org/officeDocument/2006/relationships/hyperlink" Target="http://www.eumetsat.int/website/home/TechnicalBulletins/CopernicusUserPreparation/DAT_243789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rth.esa.int/web/guest/pi-community/apply-for-data/ao-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5" Type="http://schemas.openxmlformats.org/officeDocument/2006/relationships/hyperlink" Target="http://eumits.eumetsat.in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11.gif"/><Relationship Id="rId6" Type="http://schemas.openxmlformats.org/officeDocument/2006/relationships/image" Target="../media/image12.jpeg"/><Relationship Id="rId7" Type="http://schemas.openxmlformats.org/officeDocument/2006/relationships/hyperlink" Target="mailto:ops@eumetsat.in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Ewa Kwiatkowska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EUMETSAT ocean </a:t>
            </a:r>
            <a:r>
              <a:rPr lang="en-US" sz="2800" kern="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colour</a:t>
            </a: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services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153988" y="6492875"/>
            <a:ext cx="4351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IOCCG-21 committee meeting, 1 – 3</a:t>
            </a:r>
            <a:r>
              <a:rPr kumimoji="0" lang="en-GB" sz="1000" b="1" i="0" u="none" strike="noStrike" kern="1200" cap="none" spc="0" normalizeH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 March</a:t>
            </a: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Sentinel-3 user marine products</a:t>
            </a:r>
            <a:endParaRPr lang="en-US" dirty="0"/>
          </a:p>
        </p:txBody>
      </p:sp>
      <p:pic>
        <p:nvPicPr>
          <p:cNvPr id="4" name="Picture 3" descr="copernicus-figurative-trade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585" y="970118"/>
          <a:ext cx="9553574" cy="55204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093"/>
                <a:gridCol w="795647"/>
                <a:gridCol w="724394"/>
                <a:gridCol w="819398"/>
                <a:gridCol w="1060812"/>
                <a:gridCol w="983848"/>
                <a:gridCol w="1551008"/>
                <a:gridCol w="18403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Product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EUMET</a:t>
                      </a:r>
                    </a:p>
                    <a:p>
                      <a:pPr algn="ctr"/>
                      <a:r>
                        <a:rPr lang="en-GB" sz="1400" dirty="0" smtClean="0"/>
                        <a:t>Cast sat</a:t>
                      </a:r>
                      <a:endParaRPr lang="en-GB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ODA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Data Centre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Timeliness</a:t>
                      </a:r>
                      <a:endParaRPr lang="en-GB" sz="14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Resolution</a:t>
                      </a:r>
                      <a:endParaRPr lang="en-GB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Size per orbit uncompressed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(comp.)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dirty="0" smtClean="0"/>
                        <a:t>GB)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Product Unit Length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" marR="18000" marT="36000" marB="0" anchor="ctr"/>
                </a:tc>
              </a:tr>
              <a:tr h="29357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SLSTR   SL_L1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_RBT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NRT, NTC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69.5 (29.0)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Frame [3 min]</a:t>
                      </a:r>
                      <a:endParaRPr lang="en-GB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rgbClr val="CDDEDA"/>
                    </a:solidFill>
                  </a:tcPr>
                </a:tc>
              </a:tr>
              <a:tr h="152400">
                <a:tc rowSpan="2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SLSTR  SL_L2_WST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(GHRSST L2P)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NRT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2.3 (0.75)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Frame [3 min]</a:t>
                      </a:r>
                      <a:endParaRPr lang="en-GB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3388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NTC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2.3 (0.75)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 orbit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6">
                <a:tc rowSpan="2">
                  <a:txBody>
                    <a:bodyPr/>
                    <a:lstStyle/>
                    <a:p>
                      <a:r>
                        <a:rPr lang="en-GB" sz="1400" b="0" dirty="0" smtClean="0"/>
                        <a:t>OLCI </a:t>
                      </a:r>
                      <a:r>
                        <a:rPr lang="en-GB" sz="1400" b="0" baseline="0" dirty="0" smtClean="0"/>
                        <a:t> </a:t>
                      </a:r>
                      <a:r>
                        <a:rPr lang="en-GB" sz="1400" dirty="0" smtClean="0"/>
                        <a:t>OL_1_EFR</a:t>
                      </a:r>
                      <a:endParaRPr lang="en-GB" sz="14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NRT</a:t>
                      </a:r>
                      <a:endParaRPr lang="en-GB" sz="14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full</a:t>
                      </a:r>
                      <a:endParaRPr lang="en-GB" sz="14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28.6 (21.5)</a:t>
                      </a:r>
                      <a:endParaRPr lang="en-GB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Frame [3 min]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671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NTC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full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28.6 (21.5)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Frame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[3 min]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92759">
                <a:tc rowSpan="2">
                  <a:txBody>
                    <a:bodyPr/>
                    <a:lstStyle/>
                    <a:p>
                      <a:r>
                        <a:rPr lang="en-GB" sz="1400" b="0" dirty="0" smtClean="0"/>
                        <a:t>OLCI   </a:t>
                      </a:r>
                      <a:r>
                        <a:rPr lang="en-GB" sz="1400" dirty="0" smtClean="0"/>
                        <a:t>OL_1_ERR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NRT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reduced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1.9 (1.4)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Full daylight orbit [2666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sec]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71359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NTC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reduced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1.9 (1.4)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Full daylight orbit [2666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sec]</a:t>
                      </a:r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60454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OLCI   </a:t>
                      </a:r>
                      <a:r>
                        <a:rPr lang="en-GB" sz="1400" dirty="0" smtClean="0"/>
                        <a:t>OL_2_WFR</a:t>
                      </a:r>
                      <a:endParaRPr lang="en-GB" sz="1400" b="0" dirty="0" smtClean="0"/>
                    </a:p>
                  </a:txBody>
                  <a:tcPr anchor="ctr">
                    <a:solidFill>
                      <a:srgbClr val="CDD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baseline="0" dirty="0"/>
                    </a:p>
                  </a:txBody>
                  <a:tcPr anchor="ctr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NRT, NTC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full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28.4 (14.2)</a:t>
                      </a:r>
                      <a:endParaRPr lang="en-GB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Frame [3 min]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49550">
                <a:tc rowSpan="2">
                  <a:txBody>
                    <a:bodyPr/>
                    <a:lstStyle/>
                    <a:p>
                      <a:r>
                        <a:rPr lang="en-GB" sz="1400" b="0" dirty="0" smtClean="0"/>
                        <a:t>OLCI   </a:t>
                      </a:r>
                      <a:r>
                        <a:rPr lang="en-GB" sz="1400" dirty="0" smtClean="0"/>
                        <a:t>OL_2_WRR</a:t>
                      </a:r>
                      <a:endParaRPr lang="en-GB" sz="14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NRT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reduced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1.9 (0.95)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Full daylight orbit [2666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sec]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8063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ym typeface="Wingdings"/>
                        </a:rPr>
                        <a:t></a:t>
                      </a:r>
                      <a:endParaRPr lang="en-GB" sz="140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NTC</a:t>
                      </a:r>
                      <a:endParaRPr lang="en-GB" sz="14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reduced</a:t>
                      </a:r>
                      <a:endParaRPr lang="en-GB" sz="14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1.9 (0.95)</a:t>
                      </a:r>
                      <a:endParaRPr lang="en-GB" sz="14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Full daylight orbit [2666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sec]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SRAL   SR_1_SRA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NRT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0.42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 orbit dump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STC, NTC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0.42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Half orbit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152400">
                <a:tc rowSpan="2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SRAL   SR_2_WAT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NRT, STC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0.2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 orbit dump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1524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/>
                        </a:rPr>
                        <a:t></a:t>
                      </a:r>
                      <a:endParaRPr lang="en-GB" sz="1400" b="1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NTC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full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0.2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Half orbit</a:t>
                      </a:r>
                      <a:endParaRPr lang="en-GB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pic>
        <p:nvPicPr>
          <p:cNvPr id="6" name="Picture 5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785309" y="6205581"/>
            <a:ext cx="4153200" cy="504368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200" b="0" kern="0" dirty="0" smtClean="0">
                <a:solidFill>
                  <a:schemeClr val="tx1"/>
                </a:solidFill>
                <a:cs typeface="ＭＳ Ｐゴシック" charset="-128"/>
                <a:hlinkClick r:id="rId4"/>
              </a:rPr>
              <a:t>http://www.eumetsat.int/website/home/TechnicalBulletins/CopernicusUserPreparation/DAT_2649694.html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Sentinel-3 data dissemination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575" y="959514"/>
          <a:ext cx="8393374" cy="260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0275"/>
                <a:gridCol w="1562100"/>
                <a:gridCol w="1381125"/>
                <a:gridCol w="1649874"/>
              </a:tblGrid>
              <a:tr h="284584">
                <a:tc>
                  <a:txBody>
                    <a:bodyPr/>
                    <a:lstStyle/>
                    <a:p>
                      <a:r>
                        <a:rPr lang="en-GB" dirty="0" smtClean="0"/>
                        <a:t>Timeliness Categories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EUMETCast</a:t>
                      </a:r>
                      <a:r>
                        <a:rPr lang="en-GB" dirty="0" smtClean="0"/>
                        <a:t> satellite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Data Centre</a:t>
                      </a:r>
                      <a:endParaRPr lang="en-GB" dirty="0"/>
                    </a:p>
                  </a:txBody>
                  <a:tcPr/>
                </a:tc>
              </a:tr>
              <a:tr h="491200">
                <a:tc>
                  <a:txBody>
                    <a:bodyPr/>
                    <a:lstStyle/>
                    <a:p>
                      <a:r>
                        <a:rPr lang="en-GB" dirty="0" smtClean="0"/>
                        <a:t>Near </a:t>
                      </a:r>
                      <a:r>
                        <a:rPr lang="en-GB" dirty="0" smtClean="0">
                          <a:solidFill>
                            <a:srgbClr val="002569"/>
                          </a:solidFill>
                        </a:rPr>
                        <a:t>Real Time (NRT</a:t>
                      </a:r>
                      <a:r>
                        <a:rPr lang="en-GB" dirty="0" smtClean="0"/>
                        <a:t>) – 3h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√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</a:tr>
              <a:tr h="49120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Short Time Critical (STC) – 48h</a:t>
                      </a:r>
                      <a:endParaRPr lang="en-GB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  <a:tr h="491200">
                <a:tc>
                  <a:txBody>
                    <a:bodyPr/>
                    <a:lstStyle/>
                    <a:p>
                      <a:r>
                        <a:rPr lang="en-GB" dirty="0" smtClean="0"/>
                        <a:t>Non Time Critical (NTC) – 30d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</a:tr>
              <a:tr h="491200">
                <a:tc>
                  <a:txBody>
                    <a:bodyPr/>
                    <a:lstStyle/>
                    <a:p>
                      <a:r>
                        <a:rPr lang="en-GB" dirty="0" smtClean="0"/>
                        <a:t>Reprocessed – ad hoc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246" y="3661192"/>
          <a:ext cx="8393374" cy="215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2079"/>
                <a:gridCol w="1581150"/>
                <a:gridCol w="1381125"/>
                <a:gridCol w="1649020"/>
              </a:tblGrid>
              <a:tr h="477764">
                <a:tc>
                  <a:txBody>
                    <a:bodyPr/>
                    <a:lstStyle/>
                    <a:p>
                      <a:r>
                        <a:rPr lang="en-GB" dirty="0" smtClean="0"/>
                        <a:t>Product</a:t>
                      </a:r>
                      <a:r>
                        <a:rPr lang="en-GB" baseline="0" dirty="0" smtClean="0"/>
                        <a:t> Types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EUMETCast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Data Centre</a:t>
                      </a:r>
                      <a:endParaRPr lang="en-GB" dirty="0"/>
                    </a:p>
                  </a:txBody>
                  <a:tcPr/>
                </a:tc>
              </a:tr>
              <a:tr h="4912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dirty="0" smtClean="0"/>
                        <a:t>User Products (operations: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all users, commissioning</a:t>
                      </a:r>
                      <a:r>
                        <a:rPr lang="en-GB" baseline="0" dirty="0" smtClean="0"/>
                        <a:t>: S3VT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 marR="0" marT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√</a:t>
                      </a:r>
                    </a:p>
                    <a:p>
                      <a:pPr algn="ctr"/>
                      <a:r>
                        <a:rPr lang="en-GB" sz="1100" dirty="0" smtClean="0"/>
                        <a:t>(selected products)</a:t>
                      </a:r>
                      <a:endParaRPr lang="en-GB" sz="1100" dirty="0"/>
                    </a:p>
                  </a:txBody>
                  <a:tcPr marT="10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marT="10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marT="108000" anchor="ctr"/>
                </a:tc>
              </a:tr>
              <a:tr h="4912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dirty="0" smtClean="0"/>
                        <a:t>Internal Products (authorised users, S3VT) </a:t>
                      </a:r>
                      <a:endParaRPr lang="en-GB" dirty="0"/>
                    </a:p>
                  </a:txBody>
                  <a:tcPr marT="10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dirty="0"/>
                    </a:p>
                  </a:txBody>
                  <a:tcPr marT="10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marT="10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marT="108000" anchor="ctr"/>
                </a:tc>
              </a:tr>
              <a:tr h="491200">
                <a:tc>
                  <a:txBody>
                    <a:bodyPr/>
                    <a:lstStyle/>
                    <a:p>
                      <a:r>
                        <a:rPr lang="en-GB" dirty="0" smtClean="0"/>
                        <a:t>Datasets (all</a:t>
                      </a:r>
                      <a:r>
                        <a:rPr lang="en-GB" baseline="0" dirty="0" smtClean="0"/>
                        <a:t> users)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es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7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9124" y="5223119"/>
            <a:ext cx="658009" cy="3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3770270" y="5401982"/>
          <a:ext cx="528228" cy="409342"/>
        </p:xfrm>
        <a:graphic>
          <a:graphicData uri="http://schemas.openxmlformats.org/presentationml/2006/ole">
            <p:oleObj spid="_x0000_s382978" name="Bitmap Image" r:id="rId6" imgW="5552381" imgH="4266667" progId="">
              <p:embed/>
            </p:oleObj>
          </a:graphicData>
        </a:graphic>
      </p:graphicFrame>
      <p:pic>
        <p:nvPicPr>
          <p:cNvPr id="6778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1617" y="5273781"/>
            <a:ext cx="474562" cy="47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23900" y="5842417"/>
          <a:ext cx="8393374" cy="49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1425"/>
                <a:gridCol w="4611949"/>
              </a:tblGrid>
              <a:tr h="4912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Extracts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S3VT)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special ftp access</a:t>
                      </a:r>
                    </a:p>
                  </a:txBody>
                  <a:tcPr anchor="ctr">
                    <a:solidFill>
                      <a:srgbClr val="E8EFED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A2009029001500.L2_LAC_OC_CHLOR_A_BRS.map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5872525"/>
            <a:ext cx="403862" cy="4019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EUMETCast</a:t>
            </a:r>
            <a:r>
              <a:rPr lang="en-US" dirty="0" smtClean="0"/>
              <a:t> satellite and terrestrial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036148"/>
            <a:ext cx="5272454" cy="37996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Currently distributing S3 dummy files (also distributed test data)</a:t>
            </a:r>
          </a:p>
          <a:p>
            <a:pPr lvl="0">
              <a:spcBef>
                <a:spcPts val="1200"/>
              </a:spcBef>
            </a:pPr>
            <a:r>
              <a:rPr lang="en-GB" sz="2400" dirty="0" err="1" smtClean="0"/>
              <a:t>EUMETCast</a:t>
            </a:r>
            <a:r>
              <a:rPr lang="en-GB" sz="2400" dirty="0" smtClean="0"/>
              <a:t> satellite over all Europe 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Request to the EC to disseminate S3 L2 marine data to Africa via </a:t>
            </a:r>
            <a:r>
              <a:rPr lang="en-GB" sz="2400" dirty="0" err="1" smtClean="0"/>
              <a:t>EUMETCast</a:t>
            </a:r>
            <a:r>
              <a:rPr lang="en-GB" sz="2400" dirty="0" smtClean="0"/>
              <a:t> satellite</a:t>
            </a:r>
          </a:p>
          <a:p>
            <a:pPr>
              <a:spcBef>
                <a:spcPts val="1200"/>
              </a:spcBef>
              <a:buNone/>
            </a:pPr>
            <a:endParaRPr lang="en-GB" sz="2400" dirty="0"/>
          </a:p>
        </p:txBody>
      </p:sp>
      <p:pic>
        <p:nvPicPr>
          <p:cNvPr id="4" name="Picture 3" descr="EUMETCast_s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501" y="859350"/>
            <a:ext cx="4559499" cy="29060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6567" y="4133990"/>
            <a:ext cx="9447213" cy="204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Set up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EUMETCast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terrestrial at NOAA STAR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Set up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EUMETCast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terrestrial at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National Computational Infrastructure, Canberra, Australia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Definition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EUMETCast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terrestrial data requirements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pic>
        <p:nvPicPr>
          <p:cNvPr id="7" name="Picture 6" descr="es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pernicus-figurative-trade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0" y="1279525"/>
            <a:ext cx="3790950" cy="5248275"/>
          </a:xfrm>
        </p:spPr>
        <p:txBody>
          <a:bodyPr>
            <a:normAutofit/>
          </a:bodyPr>
          <a:lstStyle/>
          <a:p>
            <a:pPr marL="341939" indent="-341939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GB" sz="1900" b="1" dirty="0" smtClean="0"/>
              <a:t>Subscription to data services</a:t>
            </a:r>
          </a:p>
          <a:p>
            <a:pPr marL="832800" lvl="1" indent="-341939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000" dirty="0" smtClean="0">
                <a:ea typeface="+mn-ea"/>
              </a:rPr>
              <a:t>EUMETCast</a:t>
            </a:r>
          </a:p>
          <a:p>
            <a:pPr marL="832800" lvl="1" indent="-341939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000" dirty="0" smtClean="0">
                <a:ea typeface="+mn-ea"/>
              </a:rPr>
              <a:t>Online Data Access</a:t>
            </a:r>
          </a:p>
          <a:p>
            <a:pPr marL="832800" lvl="1" indent="-341939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000" dirty="0" smtClean="0">
                <a:ea typeface="+mn-ea"/>
              </a:rPr>
              <a:t>EUMETSAT Data Centre (</a:t>
            </a:r>
            <a:r>
              <a:rPr lang="en-GB" sz="2000" dirty="0" smtClean="0"/>
              <a:t>Long Term Archive</a:t>
            </a:r>
            <a:r>
              <a:rPr lang="en-GB" sz="2000" dirty="0" smtClean="0">
                <a:ea typeface="+mn-ea"/>
              </a:rPr>
              <a:t>)</a:t>
            </a:r>
            <a:endParaRPr lang="en-IE" sz="2000" dirty="0" smtClean="0">
              <a:solidFill>
                <a:srgbClr val="00B0F0"/>
              </a:solidFill>
            </a:endParaRPr>
          </a:p>
          <a:p>
            <a:pPr>
              <a:buClr>
                <a:schemeClr val="tx1"/>
              </a:buClr>
              <a:buNone/>
              <a:defRPr/>
            </a:pPr>
            <a:r>
              <a:rPr lang="en-GB" sz="1900" b="1" dirty="0" smtClean="0"/>
              <a:t>EO Portal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1900" dirty="0" smtClean="0">
                <a:solidFill>
                  <a:srgbClr val="00B0F0"/>
                </a:solidFill>
                <a:hlinkClick r:id="rId3"/>
              </a:rPr>
              <a:t>eoportal.eumetsat.int</a:t>
            </a:r>
            <a:endParaRPr lang="en-GB" sz="1900" dirty="0" smtClean="0"/>
          </a:p>
          <a:p>
            <a:pPr>
              <a:spcBef>
                <a:spcPts val="300"/>
              </a:spcBef>
              <a:buClr>
                <a:schemeClr val="tx1"/>
              </a:buClr>
              <a:buNone/>
              <a:defRPr/>
            </a:pPr>
            <a:r>
              <a:rPr lang="en-GB" sz="1900" b="1" dirty="0" smtClean="0"/>
              <a:t>Product Navigator</a:t>
            </a:r>
          </a:p>
          <a:p>
            <a:pPr lvl="1">
              <a:buClr>
                <a:schemeClr val="tx1"/>
              </a:buClr>
              <a:defRPr/>
            </a:pPr>
            <a:r>
              <a:rPr lang="en-GB" sz="1900" dirty="0" smtClean="0">
                <a:solidFill>
                  <a:srgbClr val="00B0F0"/>
                </a:solidFill>
                <a:hlinkClick r:id="rId4"/>
              </a:rPr>
              <a:t>navigator.eumetsat.int</a:t>
            </a:r>
            <a:endParaRPr lang="en-GB" sz="1900" dirty="0" smtClean="0">
              <a:solidFill>
                <a:srgbClr val="00B0F0"/>
              </a:solidFill>
            </a:endParaRPr>
          </a:p>
          <a:p>
            <a:pPr marL="341939" indent="-341939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GB" sz="1800" b="1" dirty="0" smtClean="0"/>
              <a:t>User Notification emails</a:t>
            </a:r>
          </a:p>
          <a:p>
            <a:pPr>
              <a:spcBef>
                <a:spcPts val="300"/>
              </a:spcBef>
              <a:buClr>
                <a:schemeClr val="tx1"/>
              </a:buClr>
              <a:buNone/>
              <a:defRPr/>
            </a:pPr>
            <a:r>
              <a:rPr lang="en-GB" sz="1900" b="1" dirty="0" smtClean="0"/>
              <a:t>Helpdesk </a:t>
            </a:r>
          </a:p>
          <a:p>
            <a:pPr lvl="1">
              <a:buClr>
                <a:schemeClr val="tx1"/>
              </a:buClr>
              <a:defRPr/>
            </a:pPr>
            <a:r>
              <a:rPr lang="en-IE" sz="1900" dirty="0" smtClean="0"/>
              <a:t>Email: </a:t>
            </a:r>
            <a:r>
              <a:rPr lang="en-IE" sz="1900" dirty="0" smtClean="0">
                <a:solidFill>
                  <a:srgbClr val="00B0F0"/>
                </a:solidFill>
                <a:hlinkClick r:id="rId5"/>
              </a:rPr>
              <a:t>ops@eumetsat.int</a:t>
            </a:r>
            <a:endParaRPr lang="en-GB" sz="18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82" y="1137967"/>
            <a:ext cx="6331177" cy="49446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perspectiveContrastingRightFacing">
              <a:rot lat="27491" lon="18922275" rev="261708"/>
            </a:camera>
            <a:lightRig rig="threePt" dir="t"/>
          </a:scene3d>
        </p:spPr>
      </p:pic>
      <p:pic>
        <p:nvPicPr>
          <p:cNvPr id="17413" name="Picture 1" descr="image001"/>
          <p:cNvPicPr>
            <a:picLocks noChangeAspect="1" noChangeArrowheads="1"/>
          </p:cNvPicPr>
          <p:nvPr/>
        </p:nvPicPr>
        <p:blipFill>
          <a:blip r:embed="rId7" cstate="print"/>
          <a:srcRect l="22427" t="14519" r="32382" b="4591"/>
          <a:stretch>
            <a:fillRect/>
          </a:stretch>
        </p:blipFill>
        <p:spPr bwMode="auto">
          <a:xfrm>
            <a:off x="3287713" y="1976438"/>
            <a:ext cx="2674937" cy="2787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Rounded Rectangle 7">
            <a:hlinkClick r:id="rId3"/>
          </p:cNvPr>
          <p:cNvSpPr/>
          <p:nvPr/>
        </p:nvSpPr>
        <p:spPr bwMode="auto">
          <a:xfrm>
            <a:off x="2867586" y="6353632"/>
            <a:ext cx="4153200" cy="504368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2000" b="0" kern="0" dirty="0" smtClean="0">
                <a:solidFill>
                  <a:schemeClr val="tx1"/>
                </a:solidFill>
                <a:cs typeface="ＭＳ Ｐゴシック" charset="-128"/>
              </a:rPr>
              <a:t>http://eoportal.eumetsat.int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60226" cy="854075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EUMETSAT EO Portal: subscription service open soon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MSG SEVIRI geostationary water turbidity products</a:t>
            </a:r>
            <a:endParaRPr lang="en-GB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2569108"/>
            <a:ext cx="6569117" cy="4288892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78043" y="791863"/>
          <a:ext cx="5827957" cy="1799971"/>
        </p:xfrm>
        <a:graphic>
          <a:graphicData uri="http://schemas.openxmlformats.org/drawingml/2006/table">
            <a:tbl>
              <a:tblPr/>
              <a:tblGrid>
                <a:gridCol w="1915176"/>
                <a:gridCol w="797442"/>
                <a:gridCol w="903767"/>
                <a:gridCol w="1116419"/>
                <a:gridCol w="1095153"/>
              </a:tblGrid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u="sng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Application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u="sng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Parameter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u="sng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Spatial Resolution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u="sng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Temporal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1" u="sng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Accuracy requirement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Coastal Water Quality (MSFD)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TUR, SPM, SD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300m-1km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 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threshold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Water quality of European lakes (WFD)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TUR, SD, XCYA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300m-1km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threshold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Coastal Water Quality - Africa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TUR, SD, XHAB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~1km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10y+, NRT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scientifically sound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Water quality of African lakes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TUR, SD, XCYA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300m-1km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scientifically sound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Sediment Transport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TUR, SPM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10m-1km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absolute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Ecosystem modelling (eutrophication)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KdPAR/ZE, SPM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1-10km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10y+, some NRT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uncertainty per pixel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Offshore diving operations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TUR (… HVIS)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1-100m?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10m – 6h, NRT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scientifically sound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Carbon burial by coccolithophores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COCCO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~10km?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1h – 10y+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unknown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Support for ocean colour validation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Rrs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300m-1km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5m – 10y+</a:t>
                      </a:r>
                      <a:endParaRPr lang="en-GB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Arial"/>
                        </a:rPr>
                        <a:t>absolute</a:t>
                      </a:r>
                      <a:endParaRPr lang="en-GB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feld 2"/>
          <p:cNvSpPr txBox="1"/>
          <p:nvPr/>
        </p:nvSpPr>
        <p:spPr>
          <a:xfrm>
            <a:off x="0" y="2570284"/>
            <a:ext cx="452047" cy="107722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TUR (NTU)</a:t>
            </a: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6647" y="2805328"/>
            <a:ext cx="3329354" cy="2843227"/>
          </a:xfrm>
          <a:prstGeom prst="rect">
            <a:avLst/>
          </a:prstGeom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11814" y="2812772"/>
            <a:ext cx="386862" cy="1998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6654" y="2884460"/>
            <a:ext cx="13468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Victoria, Africa</a:t>
            </a:r>
            <a:endParaRPr lang="en-GB" dirty="0"/>
          </a:p>
        </p:txBody>
      </p:sp>
      <p:pic>
        <p:nvPicPr>
          <p:cNvPr id="14" name="Grafik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6456" y="3934047"/>
            <a:ext cx="2585551" cy="1820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72776" y="1026356"/>
            <a:ext cx="3812931" cy="15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requirements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Scientific development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Prototype processor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719659" y="5608773"/>
            <a:ext cx="3200525" cy="12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series reprocessing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MTG feasibility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IOCS-2017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7505" y="1284162"/>
            <a:ext cx="9447213" cy="35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IOCCG,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EC,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EUMETSAT and ESA co-convening IOCS-2017 </a:t>
            </a:r>
          </a:p>
        </p:txBody>
      </p:sp>
      <p:pic>
        <p:nvPicPr>
          <p:cNvPr id="5" name="Picture 4" descr="logo-iocs-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21" y="2391471"/>
            <a:ext cx="8085248" cy="1570929"/>
          </a:xfrm>
          <a:prstGeom prst="rect">
            <a:avLst/>
          </a:prstGeom>
        </p:spPr>
      </p:pic>
      <p:pic>
        <p:nvPicPr>
          <p:cNvPr id="6" name="Picture 5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pic>
        <p:nvPicPr>
          <p:cNvPr id="7" name="Picture 6" descr="es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Sentinel-3A has been launched!!!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70475" y="5463476"/>
            <a:ext cx="3537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16 February 2016 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17:57 GMT (18:57 CET; 20:57 local time) </a:t>
            </a:r>
          </a:p>
          <a:p>
            <a:r>
              <a:rPr lang="en-US" sz="1400" b="0" dirty="0" err="1" smtClean="0">
                <a:solidFill>
                  <a:schemeClr val="tx1"/>
                </a:solidFill>
              </a:rPr>
              <a:t>Rockot</a:t>
            </a:r>
            <a:r>
              <a:rPr lang="en-US" sz="1400" b="0" dirty="0" smtClean="0">
                <a:solidFill>
                  <a:schemeClr val="tx1"/>
                </a:solidFill>
              </a:rPr>
              <a:t> launcher from </a:t>
            </a:r>
            <a:r>
              <a:rPr lang="en-US" sz="1400" b="0" dirty="0" err="1" smtClean="0">
                <a:solidFill>
                  <a:schemeClr val="tx1"/>
                </a:solidFill>
              </a:rPr>
              <a:t>Plesetsk</a:t>
            </a:r>
            <a:r>
              <a:rPr lang="en-US" sz="1400" b="0" dirty="0" smtClean="0">
                <a:solidFill>
                  <a:schemeClr val="tx1"/>
                </a:solidFill>
              </a:rPr>
              <a:t>, Russia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9" name="Picture 8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10" name="Picture 9" descr="copernicus-figurative-trade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pic>
        <p:nvPicPr>
          <p:cNvPr id="11" name="Picture 10" descr="IMG_8632_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9759"/>
            <a:ext cx="3312082" cy="2484062"/>
          </a:xfrm>
          <a:prstGeom prst="rect">
            <a:avLst/>
          </a:prstGeom>
        </p:spPr>
      </p:pic>
      <p:pic>
        <p:nvPicPr>
          <p:cNvPr id="12" name="Picture 11" descr="P1010557_s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177" y="3985598"/>
            <a:ext cx="3308823" cy="2481618"/>
          </a:xfrm>
          <a:prstGeom prst="rect">
            <a:avLst/>
          </a:prstGeom>
        </p:spPr>
      </p:pic>
      <p:pic>
        <p:nvPicPr>
          <p:cNvPr id="7" name="Picture 6" descr="S3_lift_o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2483" y="946540"/>
            <a:ext cx="6242304" cy="3511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Marine Centre and Flight Operations</a:t>
            </a:r>
            <a:endParaRPr lang="en-GB" dirty="0"/>
          </a:p>
        </p:txBody>
      </p:sp>
      <p:pic>
        <p:nvPicPr>
          <p:cNvPr id="4" name="Content Placeholder 3" descr="Copernicus_mission_contr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851510"/>
            <a:ext cx="8008653" cy="6006490"/>
          </a:xfrm>
        </p:spPr>
      </p:pic>
      <p:pic>
        <p:nvPicPr>
          <p:cNvPr id="26" name="Picture 25" descr="S3_mis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0" y="885261"/>
            <a:ext cx="6216162" cy="4210578"/>
          </a:xfrm>
          <a:prstGeom prst="rect">
            <a:avLst/>
          </a:prstGeom>
        </p:spPr>
      </p:pic>
      <p:pic>
        <p:nvPicPr>
          <p:cNvPr id="7" name="Picture 6" descr="esa_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137" y="6581534"/>
            <a:ext cx="533263" cy="219316"/>
          </a:xfrm>
          <a:prstGeom prst="rect">
            <a:avLst/>
          </a:prstGeom>
        </p:spPr>
      </p:pic>
      <p:pic>
        <p:nvPicPr>
          <p:cNvPr id="8" name="Picture 7" descr="copernicus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74" y="6467475"/>
            <a:ext cx="940875" cy="3238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S3_lift_off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326" y="1530038"/>
            <a:ext cx="765415" cy="1101733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180324" y="4980223"/>
            <a:ext cx="828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6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050287" y="1602205"/>
            <a:ext cx="4120" cy="232901"/>
          </a:xfrm>
          <a:prstGeom prst="straightConnector1">
            <a:avLst/>
          </a:prstGeom>
          <a:noFill/>
          <a:ln w="38100" cap="rnd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stealth"/>
          </a:ln>
        </p:spPr>
      </p:cxnSp>
      <p:sp>
        <p:nvSpPr>
          <p:cNvPr id="53" name="Rectangle 52"/>
          <p:cNvSpPr/>
          <p:nvPr/>
        </p:nvSpPr>
        <p:spPr>
          <a:xfrm>
            <a:off x="3138203" y="1380994"/>
            <a:ext cx="216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In-Orbit Commissioning Review  mid-July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7978094" y="1603141"/>
            <a:ext cx="4120" cy="232901"/>
          </a:xfrm>
          <a:prstGeom prst="straightConnector1">
            <a:avLst/>
          </a:prstGeom>
          <a:noFill/>
          <a:ln w="38100" cap="rnd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stealth"/>
          </a:ln>
        </p:spPr>
      </p:cxnSp>
      <p:sp>
        <p:nvSpPr>
          <p:cNvPr id="55" name="Rectangle 54"/>
          <p:cNvSpPr/>
          <p:nvPr/>
        </p:nvSpPr>
        <p:spPr>
          <a:xfrm>
            <a:off x="6691263" y="1372875"/>
            <a:ext cx="245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Routine Operations Readiness Review</a:t>
            </a:r>
          </a:p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mid-April 2017</a:t>
            </a:r>
            <a:endParaRPr lang="en-GB" dirty="0"/>
          </a:p>
        </p:txBody>
      </p:sp>
      <p:grpSp>
        <p:nvGrpSpPr>
          <p:cNvPr id="2" name="Group 152"/>
          <p:cNvGrpSpPr/>
          <p:nvPr/>
        </p:nvGrpSpPr>
        <p:grpSpPr>
          <a:xfrm>
            <a:off x="4136044" y="2436969"/>
            <a:ext cx="5769955" cy="432000"/>
            <a:chOff x="4136044" y="2257506"/>
            <a:chExt cx="5769955" cy="432000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4136044" y="2257506"/>
              <a:ext cx="5769955" cy="432000"/>
            </a:xfrm>
            <a:prstGeom prst="roundRect">
              <a:avLst/>
            </a:prstGeom>
            <a:solidFill>
              <a:srgbClr val="38CC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dirty="0" smtClean="0"/>
                <a:t>EUMETSAT Flight Operations Segment (FOS)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34004" y="2344175"/>
              <a:ext cx="1145140" cy="25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Rectangle 61"/>
          <p:cNvSpPr/>
          <p:nvPr/>
        </p:nvSpPr>
        <p:spPr>
          <a:xfrm>
            <a:off x="117093" y="2403141"/>
            <a:ext cx="1231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6600"/>
                </a:solidFill>
              </a:rPr>
              <a:t>Satellite Monitoring /Control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44252" y="3136320"/>
            <a:ext cx="96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X Band Dump Acquisition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44252" y="3529993"/>
            <a:ext cx="1384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NRT Production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NRT Dissemination </a:t>
            </a:r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4251" y="4428289"/>
            <a:ext cx="2265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Off-line Production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Off-line Dissemination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NRT/Off-line Long Term Archiving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</a:p>
          <a:p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44252" y="3920728"/>
            <a:ext cx="118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Auxiliary Data Coordination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44252" y="5269603"/>
            <a:ext cx="1157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Cal/Val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Routine QC</a:t>
            </a:r>
          </a:p>
        </p:txBody>
      </p:sp>
      <p:grpSp>
        <p:nvGrpSpPr>
          <p:cNvPr id="3" name="Group 147"/>
          <p:cNvGrpSpPr/>
          <p:nvPr/>
        </p:nvGrpSpPr>
        <p:grpSpPr>
          <a:xfrm>
            <a:off x="1958637" y="5265091"/>
            <a:ext cx="7946431" cy="216000"/>
            <a:chOff x="1959568" y="4753108"/>
            <a:chExt cx="7946431" cy="216000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1959568" y="4753108"/>
              <a:ext cx="7946431" cy="216000"/>
            </a:xfrm>
            <a:prstGeom prst="roundRect">
              <a:avLst/>
            </a:prstGeom>
            <a:solidFill>
              <a:srgbClr val="BCE2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accent2"/>
                  </a:solidFill>
                </a:rPr>
                <a:t>ESA Mission Performance Centre</a:t>
              </a:r>
              <a:endParaRPr kumimoji="0" lang="en-GB" sz="9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8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02773" y="4768677"/>
              <a:ext cx="433831" cy="18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50"/>
          <p:cNvGrpSpPr/>
          <p:nvPr/>
        </p:nvGrpSpPr>
        <p:grpSpPr>
          <a:xfrm>
            <a:off x="2951018" y="4282337"/>
            <a:ext cx="6954050" cy="216000"/>
            <a:chOff x="2145936" y="3762041"/>
            <a:chExt cx="7759132" cy="216000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2145936" y="3762041"/>
              <a:ext cx="7759132" cy="216000"/>
            </a:xfrm>
            <a:prstGeom prst="roundRect">
              <a:avLst/>
            </a:prstGeom>
            <a:solidFill>
              <a:srgbClr val="BCE2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accent2"/>
                  </a:solidFill>
                </a:rPr>
                <a:t>OLCI OFL Land PAC</a:t>
              </a:r>
              <a:endParaRPr kumimoji="0" lang="en-GB" sz="9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8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98627" y="3777489"/>
              <a:ext cx="433831" cy="18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45"/>
          <p:cNvGrpSpPr/>
          <p:nvPr/>
        </p:nvGrpSpPr>
        <p:grpSpPr>
          <a:xfrm>
            <a:off x="2951950" y="4738419"/>
            <a:ext cx="6954050" cy="216000"/>
            <a:chOff x="2146868" y="4234395"/>
            <a:chExt cx="7759132" cy="216000"/>
          </a:xfrm>
        </p:grpSpPr>
        <p:sp>
          <p:nvSpPr>
            <p:cNvPr id="69" name="Rounded Rectangle 68"/>
            <p:cNvSpPr/>
            <p:nvPr/>
          </p:nvSpPr>
          <p:spPr bwMode="auto">
            <a:xfrm>
              <a:off x="2146868" y="4234395"/>
              <a:ext cx="7759132" cy="216000"/>
            </a:xfrm>
            <a:prstGeom prst="roundRect">
              <a:avLst/>
            </a:prstGeom>
            <a:solidFill>
              <a:srgbClr val="BCE2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accent2"/>
                  </a:solidFill>
                </a:rPr>
                <a:t>STM OFL Land PAC</a:t>
              </a:r>
              <a:endParaRPr kumimoji="0" lang="en-GB" sz="9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85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26413" y="4252065"/>
              <a:ext cx="218299" cy="17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44"/>
          <p:cNvGrpSpPr/>
          <p:nvPr/>
        </p:nvGrpSpPr>
        <p:grpSpPr>
          <a:xfrm>
            <a:off x="2951018" y="4510378"/>
            <a:ext cx="6954050" cy="216000"/>
            <a:chOff x="2146868" y="3997732"/>
            <a:chExt cx="7759132" cy="2160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2146868" y="3997732"/>
              <a:ext cx="7759132" cy="216000"/>
            </a:xfrm>
            <a:prstGeom prst="roundRect">
              <a:avLst/>
            </a:prstGeom>
            <a:solidFill>
              <a:srgbClr val="BCE2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accent2"/>
                  </a:solidFill>
                </a:rPr>
                <a:t>SLSTR &amp; SYN OFL Land PAC</a:t>
              </a:r>
              <a:endParaRPr kumimoji="0" lang="en-GB" sz="9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8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16962" y="4009099"/>
              <a:ext cx="221001" cy="19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/>
          <p:nvPr/>
        </p:nvGrpSpPr>
        <p:grpSpPr>
          <a:xfrm>
            <a:off x="1808582" y="3700300"/>
            <a:ext cx="8096486" cy="216000"/>
            <a:chOff x="1820487" y="3412768"/>
            <a:chExt cx="8096486" cy="21600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1820487" y="3412768"/>
              <a:ext cx="8096486" cy="216000"/>
            </a:xfrm>
            <a:prstGeom prst="roundRect">
              <a:avLst/>
            </a:prstGeom>
            <a:solidFill>
              <a:srgbClr val="ABC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 smtClean="0">
                  <a:solidFill>
                    <a:schemeClr val="tx1"/>
                  </a:solidFill>
                </a:rPr>
                <a:t>Marine Centre</a:t>
              </a:r>
            </a:p>
          </p:txBody>
        </p:sp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35487" y="3454658"/>
              <a:ext cx="618859" cy="135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Rounded Rectangle 76"/>
          <p:cNvSpPr/>
          <p:nvPr/>
        </p:nvSpPr>
        <p:spPr bwMode="auto">
          <a:xfrm>
            <a:off x="2951018" y="4966459"/>
            <a:ext cx="6954050" cy="216000"/>
          </a:xfrm>
          <a:prstGeom prst="roundRect">
            <a:avLst/>
          </a:prstGeom>
          <a:solidFill>
            <a:srgbClr val="ABC7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Marine Centre</a:t>
            </a:r>
          </a:p>
        </p:txBody>
      </p:sp>
      <p:grpSp>
        <p:nvGrpSpPr>
          <p:cNvPr id="12" name="Group 148"/>
          <p:cNvGrpSpPr/>
          <p:nvPr/>
        </p:nvGrpSpPr>
        <p:grpSpPr>
          <a:xfrm>
            <a:off x="1958637" y="5494966"/>
            <a:ext cx="7946431" cy="216000"/>
            <a:chOff x="1959568" y="4991296"/>
            <a:chExt cx="7946431" cy="216000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1959568" y="4991296"/>
              <a:ext cx="7946431" cy="216000"/>
            </a:xfrm>
            <a:prstGeom prst="roundRect">
              <a:avLst/>
            </a:prstGeom>
            <a:solidFill>
              <a:srgbClr val="ABC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 smtClean="0">
                  <a:solidFill>
                    <a:schemeClr val="tx1"/>
                  </a:solidFill>
                </a:rPr>
                <a:t>EUMETSAT Marine Centre</a:t>
              </a:r>
            </a:p>
          </p:txBody>
        </p:sp>
        <p:pic>
          <p:nvPicPr>
            <p:cNvPr id="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15885" y="5028542"/>
              <a:ext cx="618859" cy="135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49"/>
          <p:cNvGrpSpPr/>
          <p:nvPr/>
        </p:nvGrpSpPr>
        <p:grpSpPr>
          <a:xfrm>
            <a:off x="1805413" y="3995252"/>
            <a:ext cx="8100000" cy="216000"/>
            <a:chOff x="1257171" y="5353694"/>
            <a:chExt cx="8640000" cy="2160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1257171" y="5353694"/>
              <a:ext cx="8640000" cy="216000"/>
            </a:xfrm>
            <a:prstGeom prst="roundRect">
              <a:avLst/>
            </a:prstGeom>
            <a:solidFill>
              <a:srgbClr val="ABC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 smtClean="0">
                  <a:solidFill>
                    <a:schemeClr val="tx1"/>
                  </a:solidFill>
                </a:rPr>
                <a:t>Marine Centre</a:t>
              </a:r>
            </a:p>
          </p:txBody>
        </p:sp>
        <p:pic>
          <p:nvPicPr>
            <p:cNvPr id="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99018" y="5397924"/>
              <a:ext cx="618859" cy="135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40"/>
          <p:cNvGrpSpPr/>
          <p:nvPr/>
        </p:nvGrpSpPr>
        <p:grpSpPr>
          <a:xfrm>
            <a:off x="1808582" y="3178923"/>
            <a:ext cx="8096486" cy="216000"/>
            <a:chOff x="1820487" y="2833200"/>
            <a:chExt cx="8096486" cy="216000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1820487" y="2833200"/>
              <a:ext cx="8096486" cy="216000"/>
            </a:xfrm>
            <a:prstGeom prst="roundRect">
              <a:avLst/>
            </a:prstGeom>
            <a:solidFill>
              <a:srgbClr val="BCE2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accent2"/>
                  </a:solidFill>
                </a:rPr>
                <a:t>Core Ground Station</a:t>
              </a:r>
              <a:endParaRPr kumimoji="0" lang="en-GB" sz="9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92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76006" y="2845720"/>
              <a:ext cx="168916" cy="18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41"/>
          <p:cNvGrpSpPr/>
          <p:nvPr/>
        </p:nvGrpSpPr>
        <p:grpSpPr>
          <a:xfrm>
            <a:off x="1808582" y="3478662"/>
            <a:ext cx="8096486" cy="216000"/>
            <a:chOff x="1820487" y="3166191"/>
            <a:chExt cx="8096486" cy="21600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820487" y="3166191"/>
              <a:ext cx="8096486" cy="216000"/>
            </a:xfrm>
            <a:prstGeom prst="roundRect">
              <a:avLst/>
            </a:prstGeom>
            <a:solidFill>
              <a:srgbClr val="BCE2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accent2"/>
                  </a:solidFill>
                </a:rPr>
                <a:t>NRT Land Processing and Archiving Centre (PAC)</a:t>
              </a:r>
              <a:endParaRPr kumimoji="0" lang="en-GB" sz="9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93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83557" y="3178226"/>
              <a:ext cx="168916" cy="18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01"/>
          <p:cNvGrpSpPr/>
          <p:nvPr/>
        </p:nvGrpSpPr>
        <p:grpSpPr>
          <a:xfrm>
            <a:off x="4106486" y="5785861"/>
            <a:ext cx="5798581" cy="216000"/>
            <a:chOff x="1263536" y="5672902"/>
            <a:chExt cx="8640000" cy="216000"/>
          </a:xfrm>
        </p:grpSpPr>
        <p:sp>
          <p:nvSpPr>
            <p:cNvPr id="95" name="Rounded Rectangle 94"/>
            <p:cNvSpPr/>
            <p:nvPr/>
          </p:nvSpPr>
          <p:spPr bwMode="auto">
            <a:xfrm>
              <a:off x="1263536" y="5672902"/>
              <a:ext cx="8640000" cy="216000"/>
            </a:xfrm>
            <a:prstGeom prst="round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rgbClr val="9E0472"/>
                  </a:solidFill>
                </a:rPr>
                <a:t>Mission Management Office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rgbClr val="9E0472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96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93939" y="5691098"/>
              <a:ext cx="823619" cy="1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Rectangle 96"/>
          <p:cNvSpPr/>
          <p:nvPr/>
        </p:nvSpPr>
        <p:spPr>
          <a:xfrm>
            <a:off x="144252" y="5795665"/>
            <a:ext cx="1189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Mission Management</a:t>
            </a:r>
          </a:p>
        </p:txBody>
      </p:sp>
      <p:sp>
        <p:nvSpPr>
          <p:cNvPr id="98" name="Rounded Rectangle 97"/>
          <p:cNvSpPr/>
          <p:nvPr/>
        </p:nvSpPr>
        <p:spPr bwMode="auto">
          <a:xfrm>
            <a:off x="4106486" y="6018077"/>
            <a:ext cx="5798581" cy="216000"/>
          </a:xfrm>
          <a:prstGeom prst="roundRect">
            <a:avLst/>
          </a:prstGeom>
          <a:solidFill>
            <a:srgbClr val="ABC7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Marine Centre Management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94553" y="1603163"/>
            <a:ext cx="69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Launch  16 Feb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062921" y="1777328"/>
            <a:ext cx="3905923" cy="530679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Ramp Up (9 </a:t>
            </a:r>
            <a:r>
              <a:rPr lang="en-GB" dirty="0" smtClean="0">
                <a:solidFill>
                  <a:schemeClr val="tx1"/>
                </a:solidFill>
              </a:rPr>
              <a:t>months)</a:t>
            </a:r>
            <a:endParaRPr kumimoji="0" lang="en-GB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24883" y="2008264"/>
            <a:ext cx="3813771" cy="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1247887" y="1777328"/>
            <a:ext cx="2790693" cy="530679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Commissioning (</a:t>
            </a:r>
            <a:r>
              <a:rPr lang="en-GB" dirty="0" smtClean="0">
                <a:solidFill>
                  <a:schemeClr val="tx1"/>
                </a:solidFill>
              </a:rPr>
              <a:t>5 months)</a:t>
            </a:r>
            <a:endParaRPr kumimoji="0" lang="en-GB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6401" y="1991638"/>
            <a:ext cx="1878646" cy="3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Rounded Rectangle 55"/>
          <p:cNvSpPr/>
          <p:nvPr/>
        </p:nvSpPr>
        <p:spPr bwMode="auto">
          <a:xfrm>
            <a:off x="8005206" y="1778262"/>
            <a:ext cx="1900793" cy="530679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Routine</a:t>
            </a:r>
            <a:r>
              <a:rPr kumimoji="0" lang="en-GB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Operations</a:t>
            </a:r>
            <a:endParaRPr kumimoji="0" lang="en-GB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8" name="Group 122"/>
          <p:cNvGrpSpPr/>
          <p:nvPr/>
        </p:nvGrpSpPr>
        <p:grpSpPr>
          <a:xfrm>
            <a:off x="8017770" y="1983326"/>
            <a:ext cx="1888229" cy="306330"/>
            <a:chOff x="5706833" y="5220493"/>
            <a:chExt cx="1775644" cy="821619"/>
          </a:xfrm>
        </p:grpSpPr>
        <p:pic>
          <p:nvPicPr>
            <p:cNvPr id="124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570683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5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583655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596627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7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09599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22571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9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35543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48515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1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61487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2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74459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687431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4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700403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713375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726347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7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97196"/>
            <a:stretch>
              <a:fillRect/>
            </a:stretch>
          </p:blipFill>
          <p:spPr bwMode="auto">
            <a:xfrm>
              <a:off x="7393193" y="5220493"/>
              <a:ext cx="89284" cy="82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7" name="Rectangle 156"/>
          <p:cNvSpPr/>
          <p:nvPr/>
        </p:nvSpPr>
        <p:spPr>
          <a:xfrm>
            <a:off x="108069" y="2902762"/>
            <a:ext cx="1162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6600"/>
                </a:solidFill>
              </a:rPr>
              <a:t>Mission Planning</a:t>
            </a:r>
          </a:p>
        </p:txBody>
      </p:sp>
      <p:grpSp>
        <p:nvGrpSpPr>
          <p:cNvPr id="20" name="Group 158"/>
          <p:cNvGrpSpPr/>
          <p:nvPr/>
        </p:nvGrpSpPr>
        <p:grpSpPr>
          <a:xfrm>
            <a:off x="1267834" y="2925641"/>
            <a:ext cx="8640000" cy="216000"/>
            <a:chOff x="1257171" y="5353694"/>
            <a:chExt cx="8640000" cy="216000"/>
          </a:xfrm>
        </p:grpSpPr>
        <p:sp>
          <p:nvSpPr>
            <p:cNvPr id="160" name="Rounded Rectangle 159"/>
            <p:cNvSpPr/>
            <p:nvPr/>
          </p:nvSpPr>
          <p:spPr bwMode="auto">
            <a:xfrm>
              <a:off x="1257171" y="5353694"/>
              <a:ext cx="8640000" cy="216000"/>
            </a:xfrm>
            <a:prstGeom prst="roundRect">
              <a:avLst/>
            </a:prstGeom>
            <a:solidFill>
              <a:srgbClr val="ABC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 smtClean="0">
                  <a:solidFill>
                    <a:schemeClr val="tx1"/>
                  </a:solidFill>
                </a:rPr>
                <a:t>Marine Centre</a:t>
              </a:r>
            </a:p>
          </p:txBody>
        </p:sp>
        <p:pic>
          <p:nvPicPr>
            <p:cNvPr id="1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99018" y="5397924"/>
              <a:ext cx="618859" cy="135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51"/>
          <p:cNvGrpSpPr/>
          <p:nvPr/>
        </p:nvGrpSpPr>
        <p:grpSpPr>
          <a:xfrm>
            <a:off x="1134836" y="2437808"/>
            <a:ext cx="2963635" cy="432000"/>
            <a:chOff x="1134836" y="2258345"/>
            <a:chExt cx="2963635" cy="432000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1134836" y="2258345"/>
              <a:ext cx="2963635" cy="432000"/>
            </a:xfrm>
            <a:prstGeom prst="roundRect">
              <a:avLst/>
            </a:prstGeom>
            <a:solidFill>
              <a:srgbClr val="38CC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/>
                <a:t>ESA ESOC FOS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93374" y="2323650"/>
              <a:ext cx="888925" cy="29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" name="Rectangle 161"/>
          <p:cNvSpPr/>
          <p:nvPr/>
        </p:nvSpPr>
        <p:spPr>
          <a:xfrm rot="16200000">
            <a:off x="2223623" y="4157595"/>
            <a:ext cx="3708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Goal: L1 Products Available</a:t>
            </a:r>
            <a:endParaRPr lang="en-GB" sz="2000" dirty="0"/>
          </a:p>
        </p:txBody>
      </p:sp>
      <p:sp>
        <p:nvSpPr>
          <p:cNvPr id="163" name="Rectangle 162"/>
          <p:cNvSpPr/>
          <p:nvPr/>
        </p:nvSpPr>
        <p:spPr>
          <a:xfrm rot="16200000">
            <a:off x="6489746" y="4157595"/>
            <a:ext cx="2978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All Products Available</a:t>
            </a:r>
            <a:endParaRPr lang="en-GB" sz="2000" dirty="0"/>
          </a:p>
        </p:txBody>
      </p:sp>
      <p:pic>
        <p:nvPicPr>
          <p:cNvPr id="94" name="Picture 93" descr="esa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101" name="Picture 100" descr="copernicus-figurative-trade-mar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1258644" y="1884904"/>
            <a:ext cx="481631" cy="39572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LEOP/SIOV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238929" y="867915"/>
            <a:ext cx="3160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Commissioning Mid-Term Check Point:</a:t>
            </a:r>
          </a:p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Subsets of L0, L1, L2 to authorized users, </a:t>
            </a:r>
            <a:r>
              <a:rPr lang="en-US" dirty="0" smtClean="0">
                <a:solidFill>
                  <a:srgbClr val="FF0000"/>
                </a:solidFill>
              </a:rPr>
              <a:t>S3VT</a:t>
            </a:r>
            <a:endParaRPr lang="en-US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2513737" y="1271080"/>
            <a:ext cx="4120" cy="232901"/>
          </a:xfrm>
          <a:prstGeom prst="straightConnector1">
            <a:avLst/>
          </a:prstGeom>
          <a:noFill/>
          <a:ln w="38100" cap="rnd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stealth"/>
          </a:ln>
        </p:spPr>
      </p:cxnSp>
      <p:sp>
        <p:nvSpPr>
          <p:cNvPr id="106" name="Title 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Sentinel-3A timeline</a:t>
            </a:r>
            <a:endParaRPr lang="en-GB" dirty="0"/>
          </a:p>
        </p:txBody>
      </p:sp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2593" y="6050372"/>
            <a:ext cx="618859" cy="13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478771" y="869708"/>
            <a:ext cx="3160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Gradual verification /validation of L2 data products up to official release </a:t>
            </a:r>
          </a:p>
        </p:txBody>
      </p:sp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2881" y="4996549"/>
            <a:ext cx="618859" cy="13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Straight Arrow Connector 109"/>
          <p:cNvCxnSpPr/>
          <p:nvPr/>
        </p:nvCxnSpPr>
        <p:spPr bwMode="auto">
          <a:xfrm>
            <a:off x="1449759" y="1550318"/>
            <a:ext cx="4120" cy="232901"/>
          </a:xfrm>
          <a:prstGeom prst="straightConnector1">
            <a:avLst/>
          </a:prstGeom>
          <a:noFill/>
          <a:ln w="38100" cap="rnd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stealth"/>
          </a:ln>
        </p:spPr>
      </p:cxnSp>
      <p:sp>
        <p:nvSpPr>
          <p:cNvPr id="111" name="Rectangle 110"/>
          <p:cNvSpPr/>
          <p:nvPr/>
        </p:nvSpPr>
        <p:spPr>
          <a:xfrm>
            <a:off x="943578" y="1222098"/>
            <a:ext cx="982494" cy="36933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OLCI switch-on 29 Feb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Mission Performance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81942"/>
            <a:ext cx="5037762" cy="2875707"/>
          </a:xfrm>
        </p:spPr>
        <p:txBody>
          <a:bodyPr>
            <a:normAutofit/>
          </a:bodyPr>
          <a:lstStyle/>
          <a:p>
            <a:pPr marL="360000" indent="-360000">
              <a:spcAft>
                <a:spcPts val="1200"/>
              </a:spcAft>
            </a:pPr>
            <a:r>
              <a:rPr lang="en-US" sz="2400" dirty="0" smtClean="0"/>
              <a:t>Sentinel-3 Validation Team: S3VT-OC videoconferences continuing</a:t>
            </a:r>
          </a:p>
          <a:p>
            <a:pPr marL="360000" indent="-360000">
              <a:spcAft>
                <a:spcPts val="1200"/>
              </a:spcAft>
            </a:pPr>
            <a:r>
              <a:rPr lang="en-US" sz="2400" dirty="0" smtClean="0"/>
              <a:t>Sentinel-3 Quality Working Groups established: OLCI/SYN QWG, first meeting around IOCR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11" t="613" r="695" b="735"/>
          <a:stretch>
            <a:fillRect/>
          </a:stretch>
        </p:blipFill>
        <p:spPr bwMode="auto">
          <a:xfrm>
            <a:off x="5504962" y="1037492"/>
            <a:ext cx="4236268" cy="291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9632" y="4299446"/>
            <a:ext cx="9447213" cy="23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ESA Mission Performance Centre (MPC):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Coordinating Centre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Expert Support Laboratory activities continue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EUMETSAT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ＭＳ Ｐゴシック" charset="-128"/>
              </a:rPr>
              <a:t> Mission Performance: in-house activities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ＭＳ Ｐゴシック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ongoing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Mission Performance Monitoring Facility (MPMF)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7" name="Picture 6" descr="copernicus-figurative-trade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8679" cy="854075"/>
          </a:xfrm>
        </p:spPr>
        <p:txBody>
          <a:bodyPr/>
          <a:lstStyle/>
          <a:p>
            <a:r>
              <a:rPr lang="en-US" dirty="0" smtClean="0"/>
              <a:t>Sentinel-3 Validation Team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7473" y="1018131"/>
            <a:ext cx="9598527" cy="265852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S3VT is based on a rolling call, call is </a:t>
            </a: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continuously open</a:t>
            </a:r>
            <a:endParaRPr lang="en-US" sz="24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S3VT provides independent validation evidence for </a:t>
            </a: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S3 cal/</a:t>
            </a:r>
            <a:r>
              <a:rPr lang="en-US" sz="2400" b="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</a:t>
            </a:r>
            <a:endParaRPr lang="en-US" sz="24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7" name="Picture 6" descr="s3vt_dec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847" y="2614109"/>
            <a:ext cx="5549153" cy="3951229"/>
          </a:xfrm>
          <a:prstGeom prst="rect">
            <a:avLst/>
          </a:prstGeom>
        </p:spPr>
      </p:pic>
      <p:pic>
        <p:nvPicPr>
          <p:cNvPr id="8" name="Picture 7" descr="copernicus-figurative-trade-m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 rot="539118">
            <a:off x="6888957" y="2162879"/>
            <a:ext cx="2974959" cy="772671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39118">
            <a:off x="6928515" y="2211897"/>
            <a:ext cx="2797122" cy="8218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Ins="0" rtlCol="0">
            <a:noAutofit/>
          </a:bodyPr>
          <a:lstStyle/>
          <a:p>
            <a:r>
              <a:rPr lang="en-US" kern="0" dirty="0" smtClean="0">
                <a:solidFill>
                  <a:schemeClr val="tx1"/>
                </a:solidFill>
                <a:latin typeface="Tahoma"/>
              </a:rPr>
              <a:t>“to engage world-class validation expertise and activities to complement Sentinel-3 routine validation and ensure the best possible outcomes for the Sentinel-3 Mission”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97949" y="2079504"/>
            <a:ext cx="4112126" cy="267985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S3VT receives early access to Sentinel-3 data and some internal product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S3VT-OC next WebEx meeting 17/18 March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699" y="5393295"/>
            <a:ext cx="3603476" cy="577544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400" b="0" kern="0" dirty="0" smtClean="0">
                <a:solidFill>
                  <a:srgbClr val="FF0000"/>
                </a:solidFill>
                <a:cs typeface="ＭＳ Ｐゴシック" charset="-128"/>
              </a:rPr>
              <a:t>S3VT Website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400" b="0" kern="0" dirty="0" smtClean="0">
                <a:solidFill>
                  <a:schemeClr val="tx2"/>
                </a:solidFill>
                <a:cs typeface="ＭＳ Ｐゴシック" charset="-128"/>
                <a:hlinkClick r:id="rId6"/>
              </a:rPr>
              <a:t>http://s3vt.skytek.com/group/s3vt-oc/home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8398" y="6046153"/>
            <a:ext cx="3501577" cy="419986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000" b="0" kern="0" dirty="0" smtClean="0">
                <a:solidFill>
                  <a:schemeClr val="tx1"/>
                </a:solidFill>
                <a:cs typeface="ＭＳ Ｐゴシック" charset="-128"/>
                <a:hlinkClick r:id="rId7"/>
              </a:rPr>
              <a:t>http://www.eumetsat.int/website/home/TechnicalBulletins/CopernicusUserPreparation/DAT_2437899.html</a:t>
            </a: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5354" y="4264759"/>
            <a:ext cx="2995442" cy="876069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08507" y="4323377"/>
            <a:ext cx="29451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Ins="0">
            <a:spAutoFit/>
          </a:bodyPr>
          <a:lstStyle/>
          <a:p>
            <a:r>
              <a:rPr lang="en-GB" sz="1400" b="0" dirty="0" smtClean="0">
                <a:solidFill>
                  <a:srgbClr val="FF0000"/>
                </a:solidFill>
              </a:rPr>
              <a:t>for more information: </a:t>
            </a:r>
            <a:r>
              <a:rPr lang="en-GB" sz="1400" b="0" dirty="0" smtClean="0">
                <a:solidFill>
                  <a:schemeClr val="bg2"/>
                </a:solidFill>
              </a:rPr>
              <a:t>ewa.kwiatkowska@eumetsat.int or marc.bouvet@esa.int</a:t>
            </a:r>
            <a:endParaRPr lang="en-GB" sz="14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s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12" name="Picture 11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S3VT-OC Implementation Plan recommendations for in situ activities, </a:t>
            </a:r>
            <a:r>
              <a:rPr lang="en-US" dirty="0" err="1" smtClean="0"/>
              <a:t>Fiducial</a:t>
            </a:r>
            <a:r>
              <a:rPr lang="en-US" dirty="0" smtClean="0"/>
              <a:t> Reference Measurements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21372"/>
            <a:ext cx="9447213" cy="2569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smtClean="0"/>
              <a:t>S3VT-OC IP </a:t>
            </a:r>
            <a:r>
              <a:rPr lang="en-US" sz="2400" i="1" dirty="0" smtClean="0"/>
              <a:t>in situ </a:t>
            </a:r>
            <a:r>
              <a:rPr lang="en-US" sz="2400" dirty="0" smtClean="0"/>
              <a:t>recommendations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en-GB" sz="1600" dirty="0" smtClean="0"/>
              <a:t>SI-traceable field instrument calibration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en-GB" sz="1600" dirty="0" smtClean="0"/>
              <a:t>Update of measurement protocols 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en-GB" sz="1600" dirty="0" smtClean="0"/>
              <a:t>Support for measurement inter-comparisons/round robins</a:t>
            </a:r>
            <a:endParaRPr lang="en-US" sz="2400" dirty="0" smtClean="0"/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en-GB" sz="1600" dirty="0" smtClean="0"/>
              <a:t>Sharing of field data with appropriate data policy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en-GB" sz="1600" dirty="0" smtClean="0"/>
              <a:t>Provision of all auxiliary information to allow </a:t>
            </a:r>
            <a:r>
              <a:rPr lang="en-GB" sz="1600" dirty="0" err="1" smtClean="0"/>
              <a:t>reprocessings</a:t>
            </a:r>
            <a:r>
              <a:rPr lang="en-GB" sz="1600" dirty="0" smtClean="0"/>
              <a:t> and QC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lang="en-GB" sz="1600" dirty="0" smtClean="0"/>
              <a:t>Standardization of </a:t>
            </a:r>
            <a:r>
              <a:rPr lang="en-GB" sz="1600" i="1" dirty="0" smtClean="0"/>
              <a:t>in situ </a:t>
            </a:r>
            <a:r>
              <a:rPr lang="en-GB" sz="1600" dirty="0" smtClean="0"/>
              <a:t>data processing and uncertainties</a:t>
            </a:r>
          </a:p>
        </p:txBody>
      </p:sp>
      <p:pic>
        <p:nvPicPr>
          <p:cNvPr id="6" name="Picture 5" descr="INSITU-OC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495" y="3477966"/>
            <a:ext cx="4646428" cy="30955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072815" y="4480510"/>
            <a:ext cx="2009553" cy="2275367"/>
          </a:xfrm>
          <a:prstGeom prst="ellipse">
            <a:avLst/>
          </a:prstGeom>
          <a:noFill/>
          <a:ln w="25400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37072" y="3314346"/>
            <a:ext cx="4545103" cy="35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Input from INSITU-OCR / WG on </a:t>
            </a:r>
            <a:r>
              <a:rPr lang="en-US" sz="2400" b="0" i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Situ </a:t>
            </a: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Measurement Protocols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provision standards, metadata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provision format (inter-agency standard template)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Inter-operable databases 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processing (community processor) calculating measurement error budget </a:t>
            </a:r>
          </a:p>
        </p:txBody>
      </p:sp>
      <p:pic>
        <p:nvPicPr>
          <p:cNvPr id="10" name="Picture 9" descr="S3VT-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6876" y="928077"/>
            <a:ext cx="3031974" cy="2140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Sentinel-3 ocean </a:t>
            </a:r>
            <a:r>
              <a:rPr lang="en-US" dirty="0" err="1" smtClean="0"/>
              <a:t>colour</a:t>
            </a:r>
            <a:r>
              <a:rPr lang="en-US" dirty="0" smtClean="0"/>
              <a:t> evolutions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39508" y="4138067"/>
          <a:ext cx="3528392" cy="202724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428875"/>
                <a:gridCol w="109951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Sentinel-3 OLCI L2 operational products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E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Algorithms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E59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Normalised Water Leaving </a:t>
                      </a: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Reflectances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Antoine Morel 1999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Chlorophyll Concentration in open ocean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Morel 2007 OC4ME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Chlorophyll Concentration in coastal waters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Doerffer</a:t>
                      </a:r>
                      <a:r>
                        <a:rPr lang="en-GB" sz="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Total suspended matter concentration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Doerffer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NN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Diffuse attenuation coefficient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Morel 2007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Coloured </a:t>
                      </a: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Detrital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and Dissolved Material absorption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Doerffer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NN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Photosynthetically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active radiation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iPAR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Aiken Moore 1997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Aerosol Optical Depth over water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Antoine Morel 1999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Aerosol Angstrom exponent over water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Antoine Morel 1999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B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Integrated Water Vapour Column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Lindstrot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2012 1-D </a:t>
                      </a: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Var</a:t>
                      </a:r>
                      <a:endParaRPr kumimoji="0" lang="en-GB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30288"/>
            <a:ext cx="9363075" cy="5541962"/>
          </a:xfrm>
        </p:spPr>
        <p:txBody>
          <a:bodyPr rIns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Product development currently under discussion with Copernicus Marine Environment Monitoring Service (CMEMS)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Vicarious calibration infrastructure for Copernicus: cooperation and planning with partners (ESA, CMEMS), study Step 1 issued soon</a:t>
            </a:r>
          </a:p>
          <a:p>
            <a:pPr lvl="1">
              <a:spcBef>
                <a:spcPts val="1200"/>
              </a:spcBef>
            </a:pPr>
            <a:r>
              <a:rPr lang="en-GB" sz="1400" dirty="0" smtClean="0"/>
              <a:t>Step 1: Scientific, Technical, Service Requirements</a:t>
            </a:r>
          </a:p>
          <a:p>
            <a:pPr lvl="1"/>
            <a:r>
              <a:rPr lang="en-GB" sz="1400" dirty="0" smtClean="0"/>
              <a:t>Step 2: Preliminary Design, Project Plan and Costing</a:t>
            </a:r>
          </a:p>
          <a:p>
            <a:pPr lvl="1"/>
            <a:r>
              <a:rPr lang="en-GB" sz="1400" dirty="0" smtClean="0"/>
              <a:t>Step 3: Technical Definition, Specifications, Detailed Design</a:t>
            </a:r>
          </a:p>
          <a:p>
            <a:pPr lvl="1"/>
            <a:r>
              <a:rPr lang="en-GB" sz="1400" dirty="0" smtClean="0"/>
              <a:t>Step 4: Development, Testing and Demonstration in the Field</a:t>
            </a:r>
          </a:p>
          <a:p>
            <a:pPr lvl="1"/>
            <a:r>
              <a:rPr lang="en-GB" sz="1400" dirty="0" smtClean="0"/>
              <a:t>Step 5: Operations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L2 algorithm improvements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Multi-water product (1 year study in the plan)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New products</a:t>
            </a:r>
          </a:p>
        </p:txBody>
      </p:sp>
      <p:pic>
        <p:nvPicPr>
          <p:cNvPr id="7" name="Picture 6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8" name="Picture 7" descr="copernicus-figurative-trade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9" name="Rectangle 8">
            <a:hlinkClick r:id="rId5"/>
          </p:cNvPr>
          <p:cNvSpPr/>
          <p:nvPr/>
        </p:nvSpPr>
        <p:spPr>
          <a:xfrm>
            <a:off x="6084465" y="2780184"/>
            <a:ext cx="365008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r>
              <a:rPr lang="en-GB" sz="800" cap="all" dirty="0" smtClean="0">
                <a:solidFill>
                  <a:schemeClr val="tx2"/>
                </a:solidFill>
                <a:latin typeface="NettoWeb"/>
              </a:rPr>
              <a:t>EUMETSAT EUMITS - INVITATION TO TENDER SYSTEM</a:t>
            </a:r>
          </a:p>
          <a:p>
            <a:r>
              <a:rPr lang="en-US" sz="800" dirty="0" smtClean="0">
                <a:solidFill>
                  <a:schemeClr val="tx2"/>
                </a:solidFill>
                <a:latin typeface="NettoWeb"/>
              </a:rPr>
              <a:t>16212309  Copernicus Ocean </a:t>
            </a:r>
            <a:r>
              <a:rPr lang="en-US" sz="800" dirty="0" err="1" smtClean="0">
                <a:solidFill>
                  <a:schemeClr val="tx2"/>
                </a:solidFill>
                <a:latin typeface="NettoWeb"/>
              </a:rPr>
              <a:t>Colour</a:t>
            </a:r>
            <a:r>
              <a:rPr lang="en-US" sz="800" dirty="0" smtClean="0">
                <a:solidFill>
                  <a:schemeClr val="tx2"/>
                </a:solidFill>
                <a:latin typeface="NettoWeb"/>
              </a:rPr>
              <a:t> Vicarious Study  1st Quarter 2016</a:t>
            </a:r>
            <a:endParaRPr lang="en-GB" sz="800" dirty="0">
              <a:solidFill>
                <a:schemeClr val="tx2"/>
              </a:solidFill>
              <a:latin typeface="NettoWe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</a:t>
            </a:r>
            <a:r>
              <a:rPr lang="en-GB" dirty="0" smtClean="0">
                <a:ea typeface="ＭＳ Ｐゴシック" pitchFamily="34" charset="-128"/>
              </a:rPr>
              <a:t>Marine Centre </a:t>
            </a:r>
            <a:r>
              <a:rPr lang="en-GB" dirty="0" smtClean="0"/>
              <a:t>data access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700" y="1125538"/>
            <a:ext cx="9447213" cy="539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39725">
              <a:lnSpc>
                <a:spcPct val="100000"/>
              </a:lnSpc>
              <a:spcBef>
                <a:spcPts val="725"/>
              </a:spcBef>
              <a:buSzPct val="45000"/>
              <a:buFont typeface="Arial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</a:pPr>
            <a:endParaRPr lang="en-GB" sz="3600">
              <a:solidFill>
                <a:srgbClr val="002569"/>
              </a:solidFill>
            </a:endParaRPr>
          </a:p>
          <a:p>
            <a:pPr marL="342900" indent="-339725">
              <a:lnSpc>
                <a:spcPct val="100000"/>
              </a:lnSpc>
              <a:spcBef>
                <a:spcPts val="725"/>
              </a:spcBef>
              <a:buClrTx/>
              <a:buSzPct val="4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</a:pPr>
            <a:endParaRPr lang="en-GB" sz="3600">
              <a:solidFill>
                <a:srgbClr val="002569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222" y="1685343"/>
            <a:ext cx="36195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2551" y="1632076"/>
            <a:ext cx="1491296" cy="151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ular Callout 45"/>
          <p:cNvSpPr/>
          <p:nvPr/>
        </p:nvSpPr>
        <p:spPr bwMode="auto">
          <a:xfrm>
            <a:off x="7102185" y="3558937"/>
            <a:ext cx="2599095" cy="1569491"/>
          </a:xfrm>
          <a:prstGeom prst="wedgeRectCallout">
            <a:avLst>
              <a:gd name="adj1" fmla="val -61764"/>
              <a:gd name="adj2" fmla="val -13482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600" kern="0" dirty="0">
                <a:solidFill>
                  <a:schemeClr val="tx1"/>
                </a:solidFill>
                <a:latin typeface="Tahoma"/>
                <a:cs typeface="Tahoma"/>
              </a:rPr>
              <a:t>Online </a:t>
            </a:r>
            <a:r>
              <a:rPr lang="en-GB" sz="1600" kern="0" dirty="0" smtClean="0">
                <a:solidFill>
                  <a:schemeClr val="tx1"/>
                </a:solidFill>
                <a:latin typeface="Tahoma"/>
                <a:cs typeface="Tahoma"/>
              </a:rPr>
              <a:t>Data Access (ODA</a:t>
            </a:r>
            <a:r>
              <a:rPr lang="en-GB" sz="1600" kern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GB" sz="1600" b="0" kern="0" dirty="0" smtClean="0">
                <a:solidFill>
                  <a:srgbClr val="000000"/>
                </a:solidFill>
                <a:latin typeface="Tahoma"/>
                <a:cs typeface="Tahoma"/>
              </a:rPr>
              <a:t>Rolling archive of 1 month of data supporting ftp/http </a:t>
            </a:r>
            <a:r>
              <a:rPr lang="en-GB" sz="1600" b="0" kern="0" dirty="0">
                <a:solidFill>
                  <a:srgbClr val="000000"/>
                </a:solidFill>
                <a:latin typeface="Tahoma"/>
                <a:cs typeface="Tahoma"/>
              </a:rPr>
              <a:t>access </a:t>
            </a: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7227627" y="5284100"/>
            <a:ext cx="2569189" cy="1113571"/>
          </a:xfrm>
          <a:prstGeom prst="wedgeRectCallout">
            <a:avLst>
              <a:gd name="adj1" fmla="val -69192"/>
              <a:gd name="adj2" fmla="val -33608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1600" kern="0" dirty="0" smtClean="0">
                <a:solidFill>
                  <a:schemeClr val="tx1"/>
                </a:solidFill>
                <a:latin typeface="Tahoma"/>
                <a:cs typeface="Tahoma"/>
              </a:rPr>
              <a:t>EUMETSAT Data Centre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GB" sz="1200" kern="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GB" sz="1600" b="0" kern="0" dirty="0" smtClean="0">
                <a:solidFill>
                  <a:srgbClr val="000000"/>
                </a:solidFill>
                <a:latin typeface="Tahoma"/>
                <a:cs typeface="Tahoma"/>
              </a:rPr>
              <a:t>Complete historical archive of all EUMETSAT data including S-3 marine data</a:t>
            </a: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7504639" y="1429892"/>
            <a:ext cx="2198919" cy="1637731"/>
          </a:xfrm>
          <a:prstGeom prst="wedgeRectCallout">
            <a:avLst>
              <a:gd name="adj1" fmla="val -61035"/>
              <a:gd name="adj2" fmla="val 36633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600" kern="0" dirty="0">
                <a:solidFill>
                  <a:schemeClr val="tx1"/>
                </a:solidFill>
                <a:latin typeface="Tahoma"/>
                <a:cs typeface="Tahoma"/>
              </a:rPr>
              <a:t>EUMETCast</a:t>
            </a:r>
            <a:r>
              <a:rPr lang="en-GB" sz="1600" b="0" kern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en-GB" sz="1600" b="0" kern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ct val="20000"/>
              </a:spcBef>
            </a:pPr>
            <a:r>
              <a:rPr lang="en-GB" sz="1600" b="0" kern="0" dirty="0" smtClean="0">
                <a:solidFill>
                  <a:srgbClr val="000000"/>
                </a:solidFill>
                <a:latin typeface="Tahoma"/>
                <a:cs typeface="Tahoma"/>
              </a:rPr>
              <a:t>Main method of </a:t>
            </a:r>
            <a:r>
              <a:rPr lang="en-GB" sz="1600" b="0" kern="0" dirty="0">
                <a:solidFill>
                  <a:srgbClr val="000000"/>
                </a:solidFill>
                <a:latin typeface="Tahoma"/>
                <a:cs typeface="Tahoma"/>
              </a:rPr>
              <a:t>disseminating </a:t>
            </a:r>
            <a:r>
              <a:rPr lang="en-GB" sz="1600" b="0" kern="0" dirty="0" smtClean="0">
                <a:solidFill>
                  <a:srgbClr val="000000"/>
                </a:solidFill>
                <a:latin typeface="Tahoma"/>
                <a:cs typeface="Tahoma"/>
              </a:rPr>
              <a:t>NRT data at EUMETSAT. It involves satellite and terrestrial methods.</a:t>
            </a:r>
            <a:endParaRPr lang="en-GB" sz="1600" b="0" kern="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165" y="3972465"/>
            <a:ext cx="362398" cy="3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462" y="5373399"/>
            <a:ext cx="362398" cy="3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 bwMode="auto">
          <a:xfrm flipV="1">
            <a:off x="5440477" y="2591878"/>
            <a:ext cx="356474" cy="22789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782" y="2779728"/>
            <a:ext cx="362398" cy="3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810883" y="4583605"/>
            <a:ext cx="1024939" cy="975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26" y="4579920"/>
            <a:ext cx="362398" cy="3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42" y="4655691"/>
            <a:ext cx="362398" cy="3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034" y="4283076"/>
            <a:ext cx="362398" cy="3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Arrow Connector 56"/>
          <p:cNvCxnSpPr/>
          <p:nvPr/>
        </p:nvCxnSpPr>
        <p:spPr bwMode="auto">
          <a:xfrm flipV="1">
            <a:off x="2672116" y="3669030"/>
            <a:ext cx="1841500" cy="918845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688880" y="4587875"/>
            <a:ext cx="1941576" cy="915356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613579" y="4587875"/>
            <a:ext cx="1936433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60" name="Rectangular Callout 59"/>
          <p:cNvSpPr/>
          <p:nvPr/>
        </p:nvSpPr>
        <p:spPr bwMode="auto">
          <a:xfrm>
            <a:off x="43130" y="2566000"/>
            <a:ext cx="1744850" cy="1291470"/>
          </a:xfrm>
          <a:prstGeom prst="wedgeRectCallout">
            <a:avLst>
              <a:gd name="adj1" fmla="val -30562"/>
              <a:gd name="adj2" fmla="val 82341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1600" kern="0" dirty="0" smtClean="0">
                <a:solidFill>
                  <a:schemeClr val="tx1"/>
                </a:solidFill>
                <a:latin typeface="Tahoma"/>
                <a:cs typeface="Tahoma"/>
              </a:rPr>
              <a:t>User Support</a:t>
            </a:r>
            <a:endParaRPr lang="en-GB" sz="1600" kern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ct val="20000"/>
              </a:spcBef>
            </a:pPr>
            <a:r>
              <a:rPr lang="en-GB" sz="1600" b="0" kern="0" dirty="0" smtClean="0">
                <a:solidFill>
                  <a:srgbClr val="000000"/>
                </a:solidFill>
                <a:latin typeface="Tahoma"/>
                <a:cs typeface="Tahoma"/>
              </a:rPr>
              <a:t>User Registration and Support, Product Discovery, Helpdesk, etc</a:t>
            </a:r>
            <a:endParaRPr lang="en-GB" sz="1600" b="0" kern="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5450044" y="4152092"/>
            <a:ext cx="971045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5432512" y="5534481"/>
            <a:ext cx="996669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3" name="Picture 22" descr="esa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24" name="Picture 23" descr="copernicus-figurative-trade-ma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 bwMode="auto">
          <a:xfrm rot="21332465">
            <a:off x="133351" y="1020556"/>
            <a:ext cx="3238052" cy="481058"/>
          </a:xfrm>
          <a:prstGeom prst="roundRect">
            <a:avLst/>
          </a:prstGeom>
          <a:solidFill>
            <a:srgbClr val="E1F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lvl="1">
              <a:buClr>
                <a:schemeClr val="tx1"/>
              </a:buClr>
              <a:defRPr/>
            </a:pPr>
            <a:r>
              <a:rPr lang="en-IE" sz="1900" b="0" dirty="0" smtClean="0">
                <a:solidFill>
                  <a:srgbClr val="FF0000"/>
                </a:solidFill>
              </a:rPr>
              <a:t>Helpdesk:</a:t>
            </a:r>
            <a:r>
              <a:rPr lang="en-IE" sz="1900" b="0" dirty="0" smtClean="0">
                <a:solidFill>
                  <a:schemeClr val="tx1"/>
                </a:solidFill>
              </a:rPr>
              <a:t> </a:t>
            </a:r>
            <a:r>
              <a:rPr lang="en-IE" sz="1900" b="0" dirty="0" smtClean="0">
                <a:solidFill>
                  <a:schemeClr val="tx1"/>
                </a:solidFill>
                <a:hlinkClick r:id="rId7"/>
              </a:rPr>
              <a:t>ops@eumetsat.int</a:t>
            </a:r>
            <a:endParaRPr lang="en-GB" sz="1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1398</TotalTime>
  <Words>1485</Words>
  <Application>Microsoft Macintosh PowerPoint</Application>
  <PresentationFormat>A4 Paper (210x297 mm)</PresentationFormat>
  <Paragraphs>355</Paragraphs>
  <Slides>15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Viewgraph Landscape Template</vt:lpstr>
      <vt:lpstr>Clip</vt:lpstr>
      <vt:lpstr>Bitmap Image</vt:lpstr>
      <vt:lpstr>Slide 1</vt:lpstr>
      <vt:lpstr>Sentinel-3A has been launched!!!</vt:lpstr>
      <vt:lpstr>EUMETSAT Marine Centre and Flight Operations</vt:lpstr>
      <vt:lpstr>Sentinel-3A timeline</vt:lpstr>
      <vt:lpstr>Sentinel-3 Mission Performance Framework</vt:lpstr>
      <vt:lpstr>Sentinel-3 Validation Team</vt:lpstr>
      <vt:lpstr>S3VT-OC Implementation Plan recommendations for in situ activities, Fiducial Reference Measurements </vt:lpstr>
      <vt:lpstr>EUMETSAT Sentinel-3 ocean colour evolutions</vt:lpstr>
      <vt:lpstr>EUMETSAT Marine Centre data access</vt:lpstr>
      <vt:lpstr>EUMETSAT Sentinel-3 user marine products</vt:lpstr>
      <vt:lpstr>EUMETSAT Sentinel-3 data dissemination</vt:lpstr>
      <vt:lpstr>EUMETCast satellite and terrestrial</vt:lpstr>
      <vt:lpstr>EUMETSAT EO Portal: subscription service open soon</vt:lpstr>
      <vt:lpstr>MSG SEVIRI geostationary water turbidity products</vt:lpstr>
      <vt:lpstr>IOCS-2017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Ewa Kwiatkowska</dc:creator>
  <cp:lastModifiedBy>Ewa Kwiatkowska</cp:lastModifiedBy>
  <cp:revision>101</cp:revision>
  <cp:lastPrinted>2006-03-06T14:11:17Z</cp:lastPrinted>
  <dcterms:created xsi:type="dcterms:W3CDTF">2016-03-01T19:20:47Z</dcterms:created>
  <dcterms:modified xsi:type="dcterms:W3CDTF">2016-03-02T01:16:57Z</dcterms:modified>
</cp:coreProperties>
</file>