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43"/>
  </p:notesMasterIdLst>
  <p:sldIdLst>
    <p:sldId id="299" r:id="rId4"/>
    <p:sldId id="331" r:id="rId5"/>
    <p:sldId id="346" r:id="rId6"/>
    <p:sldId id="347" r:id="rId7"/>
    <p:sldId id="348" r:id="rId8"/>
    <p:sldId id="349" r:id="rId9"/>
    <p:sldId id="337" r:id="rId10"/>
    <p:sldId id="333" r:id="rId11"/>
    <p:sldId id="290" r:id="rId12"/>
    <p:sldId id="338" r:id="rId13"/>
    <p:sldId id="357" r:id="rId14"/>
    <p:sldId id="351" r:id="rId15"/>
    <p:sldId id="280" r:id="rId16"/>
    <p:sldId id="343" r:id="rId17"/>
    <p:sldId id="283" r:id="rId18"/>
    <p:sldId id="340" r:id="rId19"/>
    <p:sldId id="270" r:id="rId20"/>
    <p:sldId id="350" r:id="rId21"/>
    <p:sldId id="345" r:id="rId22"/>
    <p:sldId id="287" r:id="rId23"/>
    <p:sldId id="355" r:id="rId24"/>
    <p:sldId id="354" r:id="rId25"/>
    <p:sldId id="352" r:id="rId26"/>
    <p:sldId id="261" r:id="rId27"/>
    <p:sldId id="353" r:id="rId28"/>
    <p:sldId id="341" r:id="rId29"/>
    <p:sldId id="342" r:id="rId30"/>
    <p:sldId id="330" r:id="rId31"/>
    <p:sldId id="332" r:id="rId32"/>
    <p:sldId id="273" r:id="rId33"/>
    <p:sldId id="274" r:id="rId34"/>
    <p:sldId id="277" r:id="rId35"/>
    <p:sldId id="276" r:id="rId36"/>
    <p:sldId id="295" r:id="rId37"/>
    <p:sldId id="293" r:id="rId38"/>
    <p:sldId id="339" r:id="rId39"/>
    <p:sldId id="286" r:id="rId40"/>
    <p:sldId id="344" r:id="rId41"/>
    <p:sldId id="35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28005"/>
  </p:clrMru>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29" autoAdjust="0"/>
  </p:normalViewPr>
  <p:slideViewPr>
    <p:cSldViewPr>
      <p:cViewPr varScale="1">
        <p:scale>
          <a:sx n="63" d="100"/>
          <a:sy n="63" d="100"/>
        </p:scale>
        <p:origin x="-159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3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9EDA85-91F2-449E-B049-0D62A6F3B20B}" type="datetimeFigureOut">
              <a:rPr lang="en-US" smtClean="0"/>
              <a:pPr/>
              <a:t>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EDC588-1F75-46A4-8B93-24E7CB6FBCE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BAB444-B74B-4C24-8E3D-0667BD10F583}"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SDSM – solar diffuser stability monitor</a:t>
            </a:r>
          </a:p>
          <a:p>
            <a:r>
              <a:rPr lang="en-US" dirty="0" smtClean="0"/>
              <a:t>VF – vignette function</a:t>
            </a:r>
          </a:p>
          <a:p>
            <a:r>
              <a:rPr lang="en-US" dirty="0" smtClean="0"/>
              <a:t>BRF – Bidirectional reflectance function</a:t>
            </a:r>
          </a:p>
          <a:p>
            <a:pPr marL="228600" lvl="2" indent="-228600">
              <a:spcAft>
                <a:spcPts val="600"/>
              </a:spcAft>
              <a:buFont typeface="Wingdings" pitchFamily="2" charset="2"/>
              <a:buChar char="§"/>
            </a:pPr>
            <a:r>
              <a:rPr lang="en-US" sz="1300" i="1" dirty="0" smtClean="0">
                <a:solidFill>
                  <a:srgbClr val="000099"/>
                </a:solidFill>
                <a:latin typeface="Times New Roman" pitchFamily="18" charset="0"/>
                <a:cs typeface="Times New Roman" pitchFamily="18" charset="0"/>
              </a:rPr>
              <a:t>J. Sun and M. Wang, “On-orbit characterization of the VIIRS solar diffuser and solar diffuser screen," Appl. Opt., 54, 236 -252(2015).</a:t>
            </a:r>
          </a:p>
          <a:p>
            <a:pPr marL="228600" lvl="2" indent="-228600">
              <a:spcAft>
                <a:spcPts val="600"/>
              </a:spcAft>
              <a:buFont typeface="Wingdings" pitchFamily="2" charset="2"/>
              <a:buChar char="§"/>
            </a:pPr>
            <a:r>
              <a:rPr lang="en-US" sz="1300" i="1" dirty="0" smtClean="0">
                <a:solidFill>
                  <a:srgbClr val="000099"/>
                </a:solidFill>
                <a:latin typeface="Times New Roman" pitchFamily="18" charset="0"/>
                <a:cs typeface="Times New Roman" pitchFamily="18" charset="0"/>
              </a:rPr>
              <a:t>J. Sun and M. Wang, “Visible infrared image radiometer suite solar diffuser calibration and its challenges using solar diffuser stability monitor,” Appl. Opt., 53, 8571-8584 (2014).</a:t>
            </a:r>
          </a:p>
          <a:p>
            <a:pPr marL="228600" marR="0" lvl="2" indent="-228600" algn="l" defTabSz="914400" rtl="0" eaLnBrk="1" fontAlgn="auto" latinLnBrk="0" hangingPunct="1">
              <a:lnSpc>
                <a:spcPct val="100000"/>
              </a:lnSpc>
              <a:spcBef>
                <a:spcPts val="0"/>
              </a:spcBef>
              <a:spcAft>
                <a:spcPts val="600"/>
              </a:spcAft>
              <a:buClrTx/>
              <a:buSzTx/>
              <a:buFont typeface="Wingdings" pitchFamily="2" charset="2"/>
              <a:buChar char="§"/>
              <a:tabLst/>
              <a:defRPr/>
            </a:pPr>
            <a:r>
              <a:rPr lang="en-US" sz="1300" i="1" dirty="0" smtClean="0">
                <a:solidFill>
                  <a:srgbClr val="000099"/>
                </a:solidFill>
                <a:latin typeface="Times New Roman" pitchFamily="18" charset="0"/>
                <a:cs typeface="Times New Roman" pitchFamily="18" charset="0"/>
              </a:rPr>
              <a:t>J. Sun and M. Wang, “On-orbit calibration of Visible Infrared Imaging Radiometer Suite reflective solar bands and its challenges using a solar,” Appl. Opt., 54, 7210-7223 (2015).</a:t>
            </a:r>
          </a:p>
          <a:p>
            <a:pPr marL="190500" lvl="2" indent="-190500" defTabSz="4089400">
              <a:lnSpc>
                <a:spcPct val="90000"/>
              </a:lnSpc>
              <a:spcAft>
                <a:spcPts val="600"/>
              </a:spcAft>
              <a:buFont typeface="Arial" charset="0"/>
              <a:buChar char="•"/>
            </a:pPr>
            <a:r>
              <a:rPr lang="en-US" sz="1300" i="1" dirty="0" smtClean="0">
                <a:solidFill>
                  <a:srgbClr val="0000FF"/>
                </a:solidFill>
                <a:latin typeface="Times New Roman" pitchFamily="18" charset="0"/>
                <a:cs typeface="Times New Roman" pitchFamily="18" charset="0"/>
              </a:rPr>
              <a:t>J</a:t>
            </a:r>
            <a:r>
              <a:rPr lang="en-US" sz="1300" i="1" dirty="0" smtClean="0">
                <a:solidFill>
                  <a:srgbClr val="000099"/>
                </a:solidFill>
                <a:latin typeface="Times New Roman" pitchFamily="18" charset="0"/>
                <a:cs typeface="Times New Roman" pitchFamily="18" charset="0"/>
              </a:rPr>
              <a:t>. Sun and M. Wang, ““Radiometric Calibration of the VIIRS Reflective Solar Bands with Robust Characterizations and Hybrid Calibration Coefficients,” Appl.  Opt.,54, 9331-9342 (2015).</a:t>
            </a:r>
          </a:p>
          <a:p>
            <a:pPr marL="190500" lvl="2" indent="-190500" defTabSz="4089400">
              <a:lnSpc>
                <a:spcPct val="90000"/>
              </a:lnSpc>
              <a:spcAft>
                <a:spcPts val="600"/>
              </a:spcAft>
              <a:buFont typeface="Arial" charset="0"/>
              <a:buChar char="•"/>
            </a:pPr>
            <a:r>
              <a:rPr lang="en-US" sz="1300" i="1" dirty="0" smtClean="0">
                <a:solidFill>
                  <a:srgbClr val="000099"/>
                </a:solidFill>
                <a:latin typeface="Times New Roman" pitchFamily="18" charset="0"/>
                <a:cs typeface="Times New Roman" pitchFamily="18" charset="0"/>
              </a:rPr>
              <a:t>M. Wang, et al, “Evaluation of VIIRS ocean color products,” Proc. SPIE 9261, 92610E (2014).</a:t>
            </a:r>
          </a:p>
          <a:p>
            <a:pPr marL="228600" marR="0" lvl="2" indent="-228600" algn="l" defTabSz="914400" rtl="0" eaLnBrk="1" fontAlgn="auto" latinLnBrk="0" hangingPunct="1">
              <a:lnSpc>
                <a:spcPct val="100000"/>
              </a:lnSpc>
              <a:spcBef>
                <a:spcPts val="0"/>
              </a:spcBef>
              <a:spcAft>
                <a:spcPts val="600"/>
              </a:spcAft>
              <a:buClrTx/>
              <a:buSzTx/>
              <a:buFont typeface="Wingdings" pitchFamily="2" charset="2"/>
              <a:buChar char="§"/>
              <a:tabLst/>
              <a:defRPr/>
            </a:pPr>
            <a:endParaRPr lang="en-US" sz="1300" i="1" dirty="0" smtClean="0">
              <a:solidFill>
                <a:srgbClr val="000099"/>
              </a:solidFill>
              <a:latin typeface="Times New Roman" pitchFamily="18" charset="0"/>
              <a:cs typeface="Times New Roman" pitchFamily="18" charset="0"/>
            </a:endParaRPr>
          </a:p>
          <a:p>
            <a:pPr marL="228600" lvl="2" indent="-228600">
              <a:spcAft>
                <a:spcPts val="600"/>
              </a:spcAft>
              <a:buFont typeface="Wingdings" pitchFamily="2" charset="2"/>
              <a:buChar char="§"/>
            </a:pPr>
            <a:endParaRPr lang="en-US" sz="1300" i="1" dirty="0" smtClean="0">
              <a:solidFill>
                <a:srgbClr val="000099"/>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ECEDC588-1F75-46A4-8B93-24E7CB6FBCEF}" type="slidenum">
              <a:rPr lang="en-US" smtClean="0"/>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effectLst/>
                <a:uLnTx/>
                <a:uFillTx/>
                <a:latin typeface="Times New Roman"/>
                <a:ea typeface="+mn-ea"/>
                <a:cs typeface="Times New Roman"/>
              </a:rPr>
              <a:t>MOBY</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effectLst/>
                <a:uLnTx/>
                <a:uFillTx/>
                <a:latin typeface="Times New Roman"/>
                <a:ea typeface="+mn-ea"/>
                <a:cs typeface="Times New Roman"/>
              </a:rPr>
              <a:t>AERONET-OC</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effectLst/>
                <a:uLnTx/>
                <a:uFillTx/>
                <a:latin typeface="Times New Roman"/>
                <a:ea typeface="+mn-ea"/>
                <a:cs typeface="Times New Roman"/>
              </a:rPr>
              <a:t>NOAA VIIRS Cal/Val Team dataset</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effectLst/>
                <a:uLnTx/>
                <a:uFillTx/>
                <a:latin typeface="Times New Roman"/>
                <a:ea typeface="+mn-ea"/>
                <a:cs typeface="Times New Roman"/>
              </a:rPr>
              <a:t>NASA </a:t>
            </a:r>
            <a:r>
              <a:rPr kumimoji="0" lang="en-US" sz="1200" b="0" i="0" u="none" strike="noStrike" kern="1200" cap="none" spc="0" normalizeH="0" baseline="0" noProof="0" dirty="0" err="1" smtClean="0">
                <a:ln>
                  <a:noFill/>
                </a:ln>
                <a:effectLst/>
                <a:uLnTx/>
                <a:uFillTx/>
                <a:latin typeface="Times New Roman"/>
                <a:ea typeface="+mn-ea"/>
                <a:cs typeface="Times New Roman"/>
              </a:rPr>
              <a:t>SeaBASS</a:t>
            </a:r>
            <a:r>
              <a:rPr kumimoji="0" lang="en-US" sz="1200" b="0" i="0" u="none" strike="noStrike" kern="1200" cap="none" spc="0" normalizeH="0" baseline="0" noProof="0" dirty="0" smtClean="0">
                <a:ln>
                  <a:noFill/>
                </a:ln>
                <a:effectLst/>
                <a:uLnTx/>
                <a:uFillTx/>
                <a:latin typeface="Times New Roman"/>
                <a:ea typeface="+mn-ea"/>
                <a:cs typeface="Times New Roman"/>
              </a:rPr>
              <a:t> dataset</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effectLst/>
                <a:uLnTx/>
                <a:uFillTx/>
                <a:latin typeface="Times New Roman"/>
                <a:ea typeface="+mn-ea"/>
                <a:cs typeface="Times New Roman"/>
              </a:rPr>
              <a:t>Compared with MODIS-Aqua at Hawaii and SPG</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effectLst/>
                <a:uLnTx/>
                <a:uFillTx/>
                <a:latin typeface="Times New Roman"/>
                <a:ea typeface="+mn-ea"/>
                <a:cs typeface="Times New Roman"/>
              </a:rPr>
              <a:t>VIIRS global images compared with those from MODIS-Aqua</a:t>
            </a:r>
          </a:p>
          <a:p>
            <a:endParaRPr lang="en-US" dirty="0"/>
          </a:p>
        </p:txBody>
      </p:sp>
      <p:sp>
        <p:nvSpPr>
          <p:cNvPr id="4" name="Slide Number Placeholder 3"/>
          <p:cNvSpPr>
            <a:spLocks noGrp="1"/>
          </p:cNvSpPr>
          <p:nvPr>
            <p:ph type="sldNum" sz="quarter" idx="10"/>
          </p:nvPr>
        </p:nvSpPr>
        <p:spPr/>
        <p:txBody>
          <a:bodyPr/>
          <a:lstStyle/>
          <a:p>
            <a:fld id="{A3BAB444-B74B-4C24-8E3D-0667BD10F583}" type="slidenum">
              <a:rPr lang="en-US" smtClean="0"/>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AB444-B74B-4C24-8E3D-0667BD10F583}"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defTabSz="456506"/>
            <a:r>
              <a:rPr lang="en-US" sz="3200" b="1" i="1" dirty="0" smtClean="0">
                <a:solidFill>
                  <a:srgbClr val="0000FF"/>
                </a:solidFill>
              </a:rPr>
              <a:t>Recent and planned collaborations</a:t>
            </a:r>
          </a:p>
          <a:p>
            <a:pPr algn="ctr" defTabSz="456506"/>
            <a:endParaRPr lang="en-US" sz="2000" b="1" i="1" dirty="0" smtClean="0">
              <a:solidFill>
                <a:srgbClr val="0000FF"/>
              </a:solidFill>
            </a:endParaRPr>
          </a:p>
          <a:p>
            <a:pPr defTabSz="456506">
              <a:buFont typeface="Wingdings" pitchFamily="2" charset="2"/>
              <a:buChar char="Ø"/>
            </a:pPr>
            <a:r>
              <a:rPr lang="en-US" sz="2000" dirty="0" smtClean="0">
                <a:solidFill>
                  <a:prstClr val="black"/>
                </a:solidFill>
                <a:cs typeface="Times New Roman"/>
              </a:rPr>
              <a:t>VIIRS Cal/Val team member observations and collaborations (Hawaii, Puerto Rico, West Fla., Gulf of Mexico, California Coast, etc.)</a:t>
            </a:r>
          </a:p>
          <a:p>
            <a:pPr defTabSz="456506"/>
            <a:endParaRPr lang="en-US" sz="2000" dirty="0" smtClean="0">
              <a:solidFill>
                <a:prstClr val="black"/>
              </a:solidFill>
              <a:latin typeface="+mn-lt"/>
              <a:cs typeface="Times New Roman"/>
            </a:endParaRPr>
          </a:p>
          <a:p>
            <a:pPr defTabSz="456506">
              <a:buFont typeface="Wingdings" pitchFamily="2" charset="2"/>
              <a:buChar char="Ø"/>
            </a:pPr>
            <a:r>
              <a:rPr lang="en-US" sz="2000" dirty="0" smtClean="0">
                <a:solidFill>
                  <a:prstClr val="black"/>
                </a:solidFill>
                <a:latin typeface="+mn-lt"/>
                <a:cs typeface="Times New Roman"/>
              </a:rPr>
              <a:t>NOAA Ocean Acidification Program</a:t>
            </a:r>
          </a:p>
          <a:p>
            <a:pPr lvl="1" defTabSz="456506">
              <a:buFont typeface="Wingdings" pitchFamily="2" charset="2"/>
              <a:buChar char="Ø"/>
            </a:pPr>
            <a:r>
              <a:rPr lang="en-US" sz="2000" dirty="0" smtClean="0">
                <a:solidFill>
                  <a:prstClr val="black"/>
                </a:solidFill>
                <a:cs typeface="Times New Roman"/>
              </a:rPr>
              <a:t>East Coast (ECOA Jun-Jul 2015)</a:t>
            </a:r>
          </a:p>
          <a:p>
            <a:pPr lvl="1" defTabSz="456506">
              <a:buFont typeface="Wingdings" pitchFamily="2" charset="2"/>
              <a:buChar char="Ø"/>
            </a:pPr>
            <a:r>
              <a:rPr lang="en-US" sz="2000" dirty="0" smtClean="0">
                <a:solidFill>
                  <a:prstClr val="black"/>
                </a:solidFill>
                <a:latin typeface="+mn-lt"/>
                <a:cs typeface="Times New Roman"/>
              </a:rPr>
              <a:t>West Coast (WCOA May-Jun 2016</a:t>
            </a:r>
          </a:p>
          <a:p>
            <a:pPr lvl="1" defTabSz="456506">
              <a:buFont typeface="Wingdings" pitchFamily="2" charset="2"/>
              <a:buChar char="Ø"/>
            </a:pPr>
            <a:endParaRPr lang="en-US" sz="2000" dirty="0" smtClean="0">
              <a:solidFill>
                <a:prstClr val="black"/>
              </a:solidFill>
              <a:cs typeface="Times New Roman"/>
            </a:endParaRPr>
          </a:p>
          <a:p>
            <a:pPr defTabSz="456506">
              <a:buFont typeface="Wingdings" pitchFamily="2" charset="2"/>
              <a:buChar char="Ø"/>
            </a:pPr>
            <a:r>
              <a:rPr lang="en-US" sz="2000" dirty="0" smtClean="0">
                <a:solidFill>
                  <a:prstClr val="black"/>
                </a:solidFill>
                <a:cs typeface="Times New Roman"/>
              </a:rPr>
              <a:t>Collaboration with NASA/GSFC and </a:t>
            </a:r>
            <a:r>
              <a:rPr lang="en-US" sz="2000" dirty="0" smtClean="0"/>
              <a:t>Korean Institute of Ocean Science and Technology (KIOST) </a:t>
            </a:r>
            <a:r>
              <a:rPr lang="en-US" sz="2000" dirty="0" smtClean="0">
                <a:solidFill>
                  <a:prstClr val="black"/>
                </a:solidFill>
                <a:cs typeface="Times New Roman"/>
              </a:rPr>
              <a:t>on KORUS-OC field campaign (May-Jun 2016)</a:t>
            </a:r>
          </a:p>
          <a:p>
            <a:pPr defTabSz="456506">
              <a:buFont typeface="Wingdings" pitchFamily="2" charset="2"/>
              <a:buChar char="Ø"/>
            </a:pPr>
            <a:endParaRPr lang="en-US" sz="2000" dirty="0" smtClean="0">
              <a:solidFill>
                <a:prstClr val="black"/>
              </a:solidFill>
              <a:latin typeface="+mn-lt"/>
              <a:cs typeface="Times New Roman"/>
            </a:endParaRPr>
          </a:p>
          <a:p>
            <a:pPr defTabSz="456506">
              <a:buFont typeface="Wingdings" pitchFamily="2" charset="2"/>
              <a:buChar char="Ø"/>
            </a:pPr>
            <a:r>
              <a:rPr lang="en-US" sz="2000" dirty="0" smtClean="0">
                <a:solidFill>
                  <a:prstClr val="black"/>
                </a:solidFill>
                <a:cs typeface="Times New Roman"/>
              </a:rPr>
              <a:t>Planned Collaboration with Australia</a:t>
            </a:r>
          </a:p>
          <a:p>
            <a:pPr lvl="1" defTabSz="456506">
              <a:buFont typeface="Wingdings" pitchFamily="2" charset="2"/>
              <a:buChar char="Ø"/>
            </a:pPr>
            <a:r>
              <a:rPr lang="en-US" sz="2000" dirty="0" smtClean="0">
                <a:solidFill>
                  <a:prstClr val="black"/>
                </a:solidFill>
                <a:latin typeface="+mn-lt"/>
                <a:cs typeface="Times New Roman"/>
              </a:rPr>
              <a:t>AIMS</a:t>
            </a:r>
          </a:p>
          <a:p>
            <a:pPr lvl="1" defTabSz="456506">
              <a:buFont typeface="Wingdings" pitchFamily="2" charset="2"/>
              <a:buChar char="Ø"/>
            </a:pPr>
            <a:r>
              <a:rPr lang="en-US" sz="2000" dirty="0" smtClean="0">
                <a:solidFill>
                  <a:prstClr val="black"/>
                </a:solidFill>
                <a:cs typeface="Times New Roman"/>
              </a:rPr>
              <a:t>CSIRO</a:t>
            </a:r>
            <a:endParaRPr lang="en-US" sz="2000" dirty="0" smtClean="0">
              <a:solidFill>
                <a:prstClr val="black"/>
              </a:solidFill>
              <a:latin typeface="+mn-lt"/>
              <a:cs typeface="Times New Roman"/>
            </a:endParaRPr>
          </a:p>
          <a:p>
            <a:endParaRPr lang="en-US" dirty="0"/>
          </a:p>
        </p:txBody>
      </p:sp>
      <p:sp>
        <p:nvSpPr>
          <p:cNvPr id="4" name="Slide Number Placeholder 3"/>
          <p:cNvSpPr>
            <a:spLocks noGrp="1"/>
          </p:cNvSpPr>
          <p:nvPr>
            <p:ph type="sldNum" sz="quarter" idx="10"/>
          </p:nvPr>
        </p:nvSpPr>
        <p:spPr/>
        <p:txBody>
          <a:bodyPr/>
          <a:lstStyle/>
          <a:p>
            <a:fld id="{A3BAB444-B74B-4C24-8E3D-0667BD10F583}"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BAB444-B74B-4C24-8E3D-0667BD10F583}"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BAB444-B74B-4C24-8E3D-0667BD10F583}"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Greg’s travel was paid for by the JPSS VSP. </a:t>
            </a:r>
            <a:r>
              <a:rPr lang="en-US" b="1" baseline="0" dirty="0" smtClean="0"/>
              <a:t>This slide produced during the 3-day NOAA Satellite Course in 2015. Greg didn’t think he should come to the course because he wasn’t sure how he would use satellite data, he just wanted to learn more about the data streams.  This is one of the best slides we’ve ever received, and it was made entirely during the course, showing easy it is for participants to discover, access and start using data. </a:t>
            </a:r>
            <a:endParaRPr lang="en-US" b="1" dirty="0"/>
          </a:p>
        </p:txBody>
      </p:sp>
      <p:sp>
        <p:nvSpPr>
          <p:cNvPr id="4" name="Slide Number Placeholder 3"/>
          <p:cNvSpPr>
            <a:spLocks noGrp="1"/>
          </p:cNvSpPr>
          <p:nvPr>
            <p:ph type="sldNum" sz="quarter" idx="10"/>
          </p:nvPr>
        </p:nvSpPr>
        <p:spPr/>
        <p:txBody>
          <a:bodyPr/>
          <a:lstStyle/>
          <a:p>
            <a:fld id="{67495171-F628-E442-B7B3-9BC6C01B1CF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268142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88121E-7CA2-4EFF-BD58-5857790E9F61}"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8121E-7CA2-4EFF-BD58-5857790E9F61}"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8121E-7CA2-4EFF-BD58-5857790E9F61}"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chemeClr val="bg1"/>
          </a:solidFill>
        </p:spPr>
        <p:txBody>
          <a:bodyPr/>
          <a:lstStyle>
            <a:lvl1pPr algn="ct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174384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85279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38084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00077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205120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4066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10/30/2015</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80DC97-86ED-A845-BAA5-6220D2C8CA37}"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10/30/2015</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B77450-18A1-9347-A41F-C7CBA984532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8121E-7CA2-4EFF-BD58-5857790E9F61}"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10/30/2015</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C5EF30-EDC3-E44E-883B-AA57DE8A6555}"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smtClean="0"/>
              <a:t>10/30/2015</a:t>
            </a:r>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A08B0FC-21F4-7E48-9BC5-5B6FF3FF89EC}"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smtClean="0"/>
              <a:t>10/30/2015</a:t>
            </a:r>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7376838-A673-A04B-A9AB-036DCD1B7E60}"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smtClean="0"/>
              <a:t>10/30/2015</a:t>
            </a:r>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7191B550-D004-1347-B111-76FBB268484E}"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smtClean="0"/>
              <a:t>10/30/2015</a:t>
            </a:r>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2BD6C24-0EFC-794F-A864-3E3B4BD27625}"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10/30/2015</a:t>
            </a:r>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3127F41-906E-7C4D-BA70-5142DD8CFBA2}"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10/30/2015</a:t>
            </a:r>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4B8B96A-7F89-1043-A1C8-F31692BD542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10/30/2015</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152447B-2696-AB41-A099-C27D8BA4BBF2}"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10/30/2015</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B1BFFA-71A9-514C-8CAA-C3E3649C10B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88121E-7CA2-4EFF-BD58-5857790E9F61}" type="datetimeFigureOut">
              <a:rPr lang="en-US" smtClean="0"/>
              <a:pPr/>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88121E-7CA2-4EFF-BD58-5857790E9F61}" type="datetimeFigureOut">
              <a:rPr lang="en-US" smtClean="0"/>
              <a:pPr/>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88121E-7CA2-4EFF-BD58-5857790E9F61}" type="datetimeFigureOut">
              <a:rPr lang="en-US" smtClean="0"/>
              <a:pPr/>
              <a:t>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88121E-7CA2-4EFF-BD58-5857790E9F61}" type="datetimeFigureOut">
              <a:rPr lang="en-US" smtClean="0"/>
              <a:pPr/>
              <a:t>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8121E-7CA2-4EFF-BD58-5857790E9F61}" type="datetimeFigureOut">
              <a:rPr lang="en-US" smtClean="0"/>
              <a:pPr/>
              <a:t>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88121E-7CA2-4EFF-BD58-5857790E9F61}" type="datetimeFigureOut">
              <a:rPr lang="en-US" smtClean="0"/>
              <a:pPr/>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88121E-7CA2-4EFF-BD58-5857790E9F61}" type="datetimeFigureOut">
              <a:rPr lang="en-US" smtClean="0"/>
              <a:pPr/>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4E616-EAE2-440E-8078-A4E2F81E7B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8121E-7CA2-4EFF-BD58-5857790E9F61}" type="datetimeFigureOut">
              <a:rPr lang="en-US" smtClean="0"/>
              <a:pPr/>
              <a:t>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4E616-EAE2-440E-8078-A4E2F81E7B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8686800" cy="487362"/>
          </a:xfrm>
          <a:prstGeom prst="rect">
            <a:avLst/>
          </a:prstGeom>
          <a:gradFill>
            <a:gsLst>
              <a:gs pos="50000">
                <a:srgbClr val="E2DCD0"/>
              </a:gs>
              <a:gs pos="0">
                <a:srgbClr val="C2B59B">
                  <a:alpha val="45098"/>
                </a:srgbClr>
              </a:gs>
              <a:gs pos="100000">
                <a:schemeClr val="bg1"/>
              </a:gs>
            </a:gsLst>
            <a:lin ang="4800000" scaled="0"/>
          </a:gradFill>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143000"/>
            <a:ext cx="822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2"/>
          <p:cNvPicPr>
            <a:picLocks noChangeAspect="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36513" y="5727700"/>
            <a:ext cx="9256713"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9220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indent="457200" algn="l" rtl="0" eaLnBrk="0" fontAlgn="base" hangingPunct="0">
        <a:spcBef>
          <a:spcPct val="0"/>
        </a:spcBef>
        <a:spcAft>
          <a:spcPct val="0"/>
        </a:spcAft>
        <a:defRPr sz="3200" kern="1200">
          <a:solidFill>
            <a:srgbClr val="000000"/>
          </a:solidFill>
          <a:latin typeface="Arial" panose="020B0604020202020204" pitchFamily="34" charset="0"/>
          <a:ea typeface="+mj-ea"/>
          <a:cs typeface="Arial" panose="020B0604020202020204" pitchFamily="34" charset="0"/>
        </a:defRPr>
      </a:lvl1pPr>
      <a:lvl2pPr indent="457200" algn="l" rtl="0" eaLnBrk="0" fontAlgn="base" hangingPunct="0">
        <a:spcBef>
          <a:spcPct val="0"/>
        </a:spcBef>
        <a:spcAft>
          <a:spcPct val="0"/>
        </a:spcAft>
        <a:defRPr sz="3200">
          <a:solidFill>
            <a:srgbClr val="000000"/>
          </a:solidFill>
          <a:latin typeface="Arial" charset="0"/>
          <a:cs typeface="Arial" charset="0"/>
        </a:defRPr>
      </a:lvl2pPr>
      <a:lvl3pPr indent="457200" algn="l" rtl="0" eaLnBrk="0" fontAlgn="base" hangingPunct="0">
        <a:spcBef>
          <a:spcPct val="0"/>
        </a:spcBef>
        <a:spcAft>
          <a:spcPct val="0"/>
        </a:spcAft>
        <a:defRPr sz="3200">
          <a:solidFill>
            <a:srgbClr val="000000"/>
          </a:solidFill>
          <a:latin typeface="Arial" charset="0"/>
          <a:cs typeface="Arial" charset="0"/>
        </a:defRPr>
      </a:lvl3pPr>
      <a:lvl4pPr indent="457200" algn="l" rtl="0" eaLnBrk="0" fontAlgn="base" hangingPunct="0">
        <a:spcBef>
          <a:spcPct val="0"/>
        </a:spcBef>
        <a:spcAft>
          <a:spcPct val="0"/>
        </a:spcAft>
        <a:defRPr sz="3200">
          <a:solidFill>
            <a:srgbClr val="000000"/>
          </a:solidFill>
          <a:latin typeface="Arial" charset="0"/>
          <a:cs typeface="Arial" charset="0"/>
        </a:defRPr>
      </a:lvl4pPr>
      <a:lvl5pPr indent="457200" algn="l" rtl="0" eaLnBrk="0" fontAlgn="base" hangingPunct="0">
        <a:spcBef>
          <a:spcPct val="0"/>
        </a:spcBef>
        <a:spcAft>
          <a:spcPct val="0"/>
        </a:spcAft>
        <a:defRPr sz="3200">
          <a:solidFill>
            <a:srgbClr val="000000"/>
          </a:solidFill>
          <a:latin typeface="Arial" charset="0"/>
          <a:cs typeface="Arial" charset="0"/>
        </a:defRPr>
      </a:lvl5pPr>
      <a:lvl6pPr marL="457200" indent="457200" algn="l" rtl="0" fontAlgn="base">
        <a:spcBef>
          <a:spcPct val="0"/>
        </a:spcBef>
        <a:spcAft>
          <a:spcPct val="0"/>
        </a:spcAft>
        <a:defRPr sz="3200">
          <a:solidFill>
            <a:schemeClr val="bg1"/>
          </a:solidFill>
          <a:latin typeface="Arial" charset="0"/>
          <a:cs typeface="Arial" charset="0"/>
        </a:defRPr>
      </a:lvl6pPr>
      <a:lvl7pPr marL="914400" indent="457200" algn="l" rtl="0" fontAlgn="base">
        <a:spcBef>
          <a:spcPct val="0"/>
        </a:spcBef>
        <a:spcAft>
          <a:spcPct val="0"/>
        </a:spcAft>
        <a:defRPr sz="3200">
          <a:solidFill>
            <a:schemeClr val="bg1"/>
          </a:solidFill>
          <a:latin typeface="Arial" charset="0"/>
          <a:cs typeface="Arial" charset="0"/>
        </a:defRPr>
      </a:lvl7pPr>
      <a:lvl8pPr marL="1371600" indent="457200" algn="l" rtl="0" fontAlgn="base">
        <a:spcBef>
          <a:spcPct val="0"/>
        </a:spcBef>
        <a:spcAft>
          <a:spcPct val="0"/>
        </a:spcAft>
        <a:defRPr sz="3200">
          <a:solidFill>
            <a:schemeClr val="bg1"/>
          </a:solidFill>
          <a:latin typeface="Arial" charset="0"/>
          <a:cs typeface="Arial" charset="0"/>
        </a:defRPr>
      </a:lvl8pPr>
      <a:lvl9pPr marL="1828800" indent="457200" algn="l" rtl="0" fontAlgn="base">
        <a:spcBef>
          <a:spcPct val="0"/>
        </a:spcBef>
        <a:spcAft>
          <a:spcPct val="0"/>
        </a:spcAft>
        <a:defRPr sz="32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84" charset="0"/>
              </a:defRPr>
            </a:lvl1pPr>
          </a:lstStyle>
          <a:p>
            <a:pPr fontAlgn="base">
              <a:spcBef>
                <a:spcPct val="0"/>
              </a:spcBef>
              <a:spcAft>
                <a:spcPct val="0"/>
              </a:spcAft>
            </a:pPr>
            <a:r>
              <a:rPr lang="en-US" smtClean="0">
                <a:ea typeface="ＭＳ Ｐゴシック" pitchFamily="-84" charset="-128"/>
              </a:rPr>
              <a:t>10/30/2015</a:t>
            </a:r>
            <a:endParaRPr lang="en-US">
              <a:ea typeface="ＭＳ Ｐゴシック" pitchFamily="-8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84" charset="0"/>
              </a:defRPr>
            </a:lvl1pPr>
          </a:lstStyle>
          <a:p>
            <a:pPr fontAlgn="base">
              <a:spcBef>
                <a:spcPct val="0"/>
              </a:spcBef>
              <a:spcAft>
                <a:spcPct val="0"/>
              </a:spcAft>
            </a:pPr>
            <a:endParaRPr lang="en-US">
              <a:ea typeface="ＭＳ Ｐゴシック" pitchFamily="-8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84" charset="0"/>
              </a:defRPr>
            </a:lvl1pPr>
          </a:lstStyle>
          <a:p>
            <a:pPr fontAlgn="base">
              <a:spcBef>
                <a:spcPct val="0"/>
              </a:spcBef>
              <a:spcAft>
                <a:spcPct val="0"/>
              </a:spcAft>
            </a:pPr>
            <a:fld id="{665962E2-A8A5-D545-A2C3-D6A3F92AE928}" type="slidenum">
              <a:rPr lang="en-US">
                <a:ea typeface="ＭＳ Ｐゴシック" pitchFamily="-84" charset="-128"/>
              </a:rPr>
              <a:pPr fontAlgn="base">
                <a:spcBef>
                  <a:spcPct val="0"/>
                </a:spcBef>
                <a:spcAft>
                  <a:spcPct val="0"/>
                </a:spcAft>
              </a:pPr>
              <a:t>‹#›</a:t>
            </a:fld>
            <a:endParaRPr lang="en-US">
              <a:ea typeface="ＭＳ Ｐゴシック" pitchFamily="-84" charset="-128"/>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ctr" rtl="0" fontAlgn="base">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rtl="0" fontAlgn="base">
        <a:spcBef>
          <a:spcPct val="20000"/>
        </a:spcBef>
        <a:spcAft>
          <a:spcPct val="0"/>
        </a:spcAft>
        <a:buFont typeface="Arial" pitchFamily="-84"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rtl="0" fontAlgn="base">
        <a:spcBef>
          <a:spcPct val="20000"/>
        </a:spcBef>
        <a:spcAft>
          <a:spcPct val="0"/>
        </a:spcAft>
        <a:buFont typeface="Arial" pitchFamily="-84" charset="0"/>
        <a:buChar char="–"/>
        <a:defRPr sz="2800" kern="1200">
          <a:solidFill>
            <a:schemeClr val="tx1"/>
          </a:solidFill>
          <a:latin typeface="+mn-lt"/>
          <a:ea typeface="ＭＳ Ｐゴシック" pitchFamily="-84" charset="-128"/>
          <a:cs typeface="+mn-cs"/>
        </a:defRPr>
      </a:lvl2pPr>
      <a:lvl3pPr marL="1143000" indent="-228600" algn="l" rtl="0" fontAlgn="base">
        <a:spcBef>
          <a:spcPct val="20000"/>
        </a:spcBef>
        <a:spcAft>
          <a:spcPct val="0"/>
        </a:spcAft>
        <a:buFont typeface="Arial" pitchFamily="-84" charset="0"/>
        <a:buChar char="•"/>
        <a:defRPr sz="2400" kern="1200">
          <a:solidFill>
            <a:schemeClr val="tx1"/>
          </a:solidFill>
          <a:latin typeface="+mn-lt"/>
          <a:ea typeface="ＭＳ Ｐゴシック" pitchFamily="-84" charset="-128"/>
          <a:cs typeface="+mn-cs"/>
        </a:defRPr>
      </a:lvl3pPr>
      <a:lvl4pPr marL="1600200" indent="-228600" algn="l" rtl="0" fontAlgn="base">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4pPr>
      <a:lvl5pPr marL="2057400" indent="-228600" algn="l" rtl="0" fontAlgn="base">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pn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http:/aeronet.gsfc.nasa.gov/new_web/ocean_color.html"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4.wmf"/><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dx.doi.org/10.1364/OE.22.021657"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dx.doi.org/10.1364/AO.52.006757"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73175"/>
            <a:ext cx="8305800" cy="1470025"/>
          </a:xfrm>
        </p:spPr>
        <p:txBody>
          <a:bodyPr>
            <a:noAutofit/>
          </a:bodyPr>
          <a:lstStyle/>
          <a:p>
            <a:r>
              <a:rPr lang="en-US" sz="4800" b="1" dirty="0" smtClean="0">
                <a:solidFill>
                  <a:srgbClr val="0000FF"/>
                </a:solidFill>
                <a:effectLst>
                  <a:outerShdw blurRad="38100" dist="38100" dir="2700000" algn="tl">
                    <a:srgbClr val="000000">
                      <a:alpha val="43137"/>
                    </a:srgbClr>
                  </a:outerShdw>
                </a:effectLst>
              </a:rPr>
              <a:t>NOAA </a:t>
            </a:r>
            <a:r>
              <a:rPr lang="en-US" sz="4800" b="1" dirty="0" smtClean="0">
                <a:solidFill>
                  <a:srgbClr val="0000FF"/>
                </a:solidFill>
                <a:effectLst>
                  <a:outerShdw blurRad="38100" dist="38100" dir="2700000" algn="tl">
                    <a:srgbClr val="000000">
                      <a:alpha val="43137"/>
                    </a:srgbClr>
                  </a:outerShdw>
                </a:effectLst>
              </a:rPr>
              <a:t>Ocean </a:t>
            </a:r>
            <a:r>
              <a:rPr lang="en-US" sz="4800" b="1" dirty="0" err="1" smtClean="0">
                <a:solidFill>
                  <a:srgbClr val="0000FF"/>
                </a:solidFill>
                <a:effectLst>
                  <a:outerShdw blurRad="38100" dist="38100" dir="2700000" algn="tl">
                    <a:srgbClr val="000000">
                      <a:alpha val="43137"/>
                    </a:srgbClr>
                  </a:outerShdw>
                </a:effectLst>
              </a:rPr>
              <a:t>C</a:t>
            </a:r>
            <a:r>
              <a:rPr lang="en-US" sz="4800" b="1" dirty="0" err="1" smtClean="0">
                <a:solidFill>
                  <a:srgbClr val="0000FF"/>
                </a:solidFill>
                <a:effectLst>
                  <a:outerShdw blurRad="38100" dist="38100" dir="2700000" algn="tl">
                    <a:srgbClr val="000000">
                      <a:alpha val="43137"/>
                    </a:srgbClr>
                  </a:outerShdw>
                </a:effectLst>
              </a:rPr>
              <a:t>olour</a:t>
            </a:r>
            <a:r>
              <a:rPr lang="en-US" sz="4800" b="1" dirty="0" smtClean="0">
                <a:solidFill>
                  <a:srgbClr val="0000FF"/>
                </a:solidFill>
                <a:effectLst>
                  <a:outerShdw blurRad="38100" dist="38100" dir="2700000" algn="tl">
                    <a:srgbClr val="000000">
                      <a:alpha val="43137"/>
                    </a:srgbClr>
                  </a:outerShdw>
                </a:effectLst>
              </a:rPr>
              <a:t> Activities: Data, Products and Applications</a:t>
            </a:r>
            <a:endParaRPr lang="en-US" sz="4800" b="1" dirty="0">
              <a:solidFill>
                <a:srgbClr val="0000FF"/>
              </a:solidFill>
              <a:effectLst>
                <a:outerShdw blurRad="38100" dist="38100" dir="2700000" algn="tl">
                  <a:srgbClr val="000000">
                    <a:alpha val="43137"/>
                  </a:srgbClr>
                </a:outerShdw>
              </a:effectLst>
            </a:endParaRPr>
          </a:p>
        </p:txBody>
      </p:sp>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Subtitle 2"/>
          <p:cNvSpPr txBox="1">
            <a:spLocks noGrp="1"/>
          </p:cNvSpPr>
          <p:nvPr>
            <p:ph type="subTitle" idx="1"/>
          </p:nvPr>
        </p:nvSpPr>
        <p:spPr>
          <a:xfrm>
            <a:off x="457200" y="2895600"/>
            <a:ext cx="8458200" cy="2895600"/>
          </a:xfrm>
          <a:prstGeom prst="rect">
            <a:avLst/>
          </a:prstGeom>
        </p:spPr>
        <p:txBody>
          <a:bodyPr vert="horz" lIns="91354" tIns="45678" rIns="91354" bIns="45678" rtlCol="0">
            <a:noAutofit/>
          </a:bodyPr>
          <a:lstStyle/>
          <a:p>
            <a:r>
              <a:rPr lang="en-US" sz="2400" dirty="0" smtClean="0">
                <a:solidFill>
                  <a:schemeClr val="tx1"/>
                </a:solidFill>
              </a:rPr>
              <a:t>Paul </a:t>
            </a:r>
            <a:r>
              <a:rPr lang="en-US" sz="2400" dirty="0" smtClean="0">
                <a:solidFill>
                  <a:schemeClr val="tx1"/>
                </a:solidFill>
              </a:rPr>
              <a:t>M. DiGiacomo</a:t>
            </a:r>
            <a:endParaRPr lang="en-US" sz="2400" dirty="0" smtClean="0">
              <a:solidFill>
                <a:schemeClr val="tx1"/>
              </a:solidFill>
            </a:endParaRPr>
          </a:p>
          <a:p>
            <a:r>
              <a:rPr lang="en-US" sz="2400" dirty="0" smtClean="0">
                <a:solidFill>
                  <a:schemeClr val="tx1"/>
                </a:solidFill>
              </a:rPr>
              <a:t>NOAA-NESDIS Center </a:t>
            </a:r>
            <a:r>
              <a:rPr lang="en-US" sz="2400" dirty="0" smtClean="0">
                <a:solidFill>
                  <a:schemeClr val="tx1"/>
                </a:solidFill>
              </a:rPr>
              <a:t>for Satellite Applications &amp; Research (STAR</a:t>
            </a:r>
            <a:r>
              <a:rPr lang="en-US" sz="2400" dirty="0" smtClean="0">
                <a:solidFill>
                  <a:schemeClr val="tx1"/>
                </a:solidFill>
              </a:rPr>
              <a:t>)</a:t>
            </a:r>
          </a:p>
          <a:p>
            <a:r>
              <a:rPr lang="en-US" sz="2400" i="1" dirty="0" smtClean="0">
                <a:solidFill>
                  <a:schemeClr val="tx1"/>
                </a:solidFill>
              </a:rPr>
              <a:t>On behalf of the NOAA Ocean Color Coordinating Group (NOCCG)</a:t>
            </a:r>
            <a:endParaRPr lang="en-US" sz="2400" i="1" dirty="0" smtClean="0">
              <a:solidFill>
                <a:schemeClr val="tx1"/>
              </a:solidFill>
            </a:endParaRPr>
          </a:p>
          <a:p>
            <a:endParaRPr lang="en-US" sz="2000" i="1" dirty="0" smtClean="0">
              <a:solidFill>
                <a:schemeClr val="tx1"/>
              </a:solidFill>
            </a:endParaRPr>
          </a:p>
          <a:p>
            <a:r>
              <a:rPr lang="en-US" sz="2000" i="1" dirty="0" smtClean="0">
                <a:solidFill>
                  <a:schemeClr val="tx1"/>
                </a:solidFill>
              </a:rPr>
              <a:t>IOCCG-21 Committee Meeting</a:t>
            </a:r>
          </a:p>
          <a:p>
            <a:r>
              <a:rPr lang="en-US" sz="2000" i="1" dirty="0" smtClean="0">
                <a:solidFill>
                  <a:schemeClr val="tx1"/>
                </a:solidFill>
              </a:rPr>
              <a:t>Santa Monica, CA, USA</a:t>
            </a:r>
          </a:p>
          <a:p>
            <a:r>
              <a:rPr lang="en-US" sz="2000" i="1" dirty="0" smtClean="0">
                <a:solidFill>
                  <a:schemeClr val="tx1"/>
                </a:solidFill>
              </a:rPr>
              <a:t>2 March 2016</a:t>
            </a:r>
            <a:endParaRPr lang="en-US" sz="2000" i="1" dirty="0" smtClean="0">
              <a:solidFill>
                <a:schemeClr val="tx1"/>
              </a:solidFill>
              <a:latin typeface="Times New Roman"/>
              <a:cs typeface="Times New Roman"/>
            </a:endParaRPr>
          </a:p>
        </p:txBody>
      </p:sp>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10</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719760" y="68759"/>
            <a:ext cx="7814640" cy="769441"/>
          </a:xfrm>
          <a:prstGeom prst="rect">
            <a:avLst/>
          </a:prstGeom>
          <a:noFill/>
        </p:spPr>
        <p:txBody>
          <a:bodyPr wrap="none" rtlCol="0">
            <a:spAutoFit/>
          </a:bodyPr>
          <a:lstStyle/>
          <a:p>
            <a:r>
              <a:rPr lang="en-US" sz="4400" dirty="0" smtClean="0"/>
              <a:t>NOAA VIIRS ocean color products</a:t>
            </a:r>
          </a:p>
        </p:txBody>
      </p:sp>
      <p:sp>
        <p:nvSpPr>
          <p:cNvPr id="17" name="Rectangle 3"/>
          <p:cNvSpPr txBox="1">
            <a:spLocks/>
          </p:cNvSpPr>
          <p:nvPr/>
        </p:nvSpPr>
        <p:spPr>
          <a:xfrm>
            <a:off x="381000" y="1295400"/>
            <a:ext cx="8382000" cy="5164666"/>
          </a:xfrm>
          <a:prstGeom prst="rect">
            <a:avLst/>
          </a:prstGeom>
          <a:noFill/>
          <a:ln/>
        </p:spPr>
        <p:txBody>
          <a:bodyPr vert="horz" lIns="90297" tIns="44357" rIns="90297" bIns="44357" rtlCol="0">
            <a:normAutofit/>
          </a:bodyPr>
          <a:lstStyle/>
          <a:p>
            <a:pPr>
              <a:lnSpc>
                <a:spcPct val="95000"/>
              </a:lnSpc>
              <a:spcBef>
                <a:spcPct val="20000"/>
              </a:spcBef>
              <a:buFont typeface="Wingdings" pitchFamily="2" charset="2"/>
              <a:buChar char="ü"/>
              <a:defRPr/>
            </a:pPr>
            <a:endParaRPr kumimoji="0" lang="en-US" sz="2000" b="0" i="0" u="none" strike="noStrike" kern="1200" cap="none" spc="0" normalizeH="0" noProof="0" dirty="0" smtClean="0">
              <a:ln>
                <a:noFill/>
              </a:ln>
              <a:effectLst/>
              <a:uLnTx/>
              <a:uFillTx/>
              <a:ea typeface="+mn-ea"/>
              <a:cs typeface="+mn-cs"/>
            </a:endParaRPr>
          </a:p>
          <a:p>
            <a:pPr>
              <a:lnSpc>
                <a:spcPct val="95000"/>
              </a:lnSpc>
              <a:spcBef>
                <a:spcPct val="20000"/>
              </a:spcBef>
              <a:buFont typeface="Wingdings" pitchFamily="-84" charset="2"/>
              <a:buChar char="ü"/>
              <a:defRPr/>
            </a:pPr>
            <a:endParaRPr kumimoji="0" lang="en-US" sz="2000" b="0" i="0" u="none" strike="noStrike" kern="1200" cap="none" spc="0" normalizeH="0" baseline="0" noProof="0" dirty="0" smtClean="0">
              <a:ln>
                <a:noFill/>
              </a:ln>
              <a:effectLst/>
              <a:uLnTx/>
              <a:uFillTx/>
              <a:ea typeface="+mn-ea"/>
              <a:cs typeface="+mn-cs"/>
            </a:endParaRPr>
          </a:p>
          <a:p>
            <a:pPr>
              <a:lnSpc>
                <a:spcPct val="95000"/>
              </a:lnSpc>
              <a:spcBef>
                <a:spcPct val="20000"/>
              </a:spcBef>
              <a:defRPr/>
            </a:pPr>
            <a:endParaRPr lang="en-US" sz="2000" dirty="0" smtClean="0"/>
          </a:p>
          <a:p>
            <a:pPr>
              <a:lnSpc>
                <a:spcPct val="95000"/>
              </a:lnSpc>
              <a:spcBef>
                <a:spcPct val="20000"/>
              </a:spcBef>
              <a:defRPr/>
            </a:pPr>
            <a:endParaRPr kumimoji="0" lang="en-US" sz="2000" b="0" i="0" u="none" strike="noStrike" kern="1200" cap="none" spc="0" normalizeH="0" baseline="0" noProof="0" dirty="0" smtClean="0">
              <a:ln>
                <a:noFill/>
              </a:ln>
              <a:effectLst/>
              <a:uLnTx/>
              <a:uFillTx/>
              <a:ea typeface="+mn-ea"/>
              <a:cs typeface="+mn-cs"/>
            </a:endParaRPr>
          </a:p>
        </p:txBody>
      </p:sp>
      <p:graphicFrame>
        <p:nvGraphicFramePr>
          <p:cNvPr id="10" name="Table 9"/>
          <p:cNvGraphicFramePr>
            <a:graphicFrameLocks noGrp="1"/>
          </p:cNvGraphicFramePr>
          <p:nvPr/>
        </p:nvGraphicFramePr>
        <p:xfrm>
          <a:off x="381000" y="1371600"/>
          <a:ext cx="8382000" cy="5033826"/>
        </p:xfrm>
        <a:graphic>
          <a:graphicData uri="http://schemas.openxmlformats.org/drawingml/2006/table">
            <a:tbl>
              <a:tblPr>
                <a:tableStyleId>{B301B821-A1FF-4177-AEE7-76D212191A09}</a:tableStyleId>
              </a:tblPr>
              <a:tblGrid>
                <a:gridCol w="2259612"/>
                <a:gridCol w="3027496"/>
                <a:gridCol w="3094892"/>
              </a:tblGrid>
              <a:tr h="614240">
                <a:tc>
                  <a:txBody>
                    <a:bodyPr/>
                    <a:lstStyle/>
                    <a:p>
                      <a:pPr algn="l" fontAlgn="b"/>
                      <a:r>
                        <a:rPr lang="en-US" sz="2000" b="1" u="none" strike="noStrike" dirty="0">
                          <a:solidFill>
                            <a:schemeClr val="tx1"/>
                          </a:solidFill>
                        </a:rPr>
                        <a:t>Attribute</a:t>
                      </a:r>
                      <a:endParaRPr lang="en-US" sz="2000" b="1" i="0" u="none" strike="noStrike" dirty="0">
                        <a:solidFill>
                          <a:schemeClr val="tx1"/>
                        </a:solidFill>
                        <a:latin typeface="Calibri"/>
                      </a:endParaRPr>
                    </a:p>
                  </a:txBody>
                  <a:tcPr marL="7965" marR="7965" marT="7965" marB="0" anchor="ctr"/>
                </a:tc>
                <a:tc>
                  <a:txBody>
                    <a:bodyPr/>
                    <a:lstStyle/>
                    <a:p>
                      <a:pPr algn="ctr" fontAlgn="b"/>
                      <a:r>
                        <a:rPr lang="en-US" sz="2000" b="1" u="none" strike="noStrike" dirty="0" smtClean="0">
                          <a:solidFill>
                            <a:schemeClr val="tx1"/>
                          </a:solidFill>
                        </a:rPr>
                        <a:t>Near-Real </a:t>
                      </a:r>
                      <a:r>
                        <a:rPr lang="en-US" sz="2000" b="1" u="none" strike="noStrike" dirty="0">
                          <a:solidFill>
                            <a:schemeClr val="tx1"/>
                          </a:solidFill>
                        </a:rPr>
                        <a:t>Time</a:t>
                      </a:r>
                      <a:endParaRPr lang="en-US" sz="2000" b="1" i="0" u="none" strike="noStrike" dirty="0">
                        <a:solidFill>
                          <a:schemeClr val="tx1"/>
                        </a:solidFill>
                        <a:latin typeface="Calibri"/>
                      </a:endParaRPr>
                    </a:p>
                  </a:txBody>
                  <a:tcPr marL="7965" marR="7965" marT="7965" marB="0" anchor="ctr"/>
                </a:tc>
                <a:tc>
                  <a:txBody>
                    <a:bodyPr/>
                    <a:lstStyle/>
                    <a:p>
                      <a:pPr algn="ctr" fontAlgn="b"/>
                      <a:r>
                        <a:rPr lang="en-US" sz="2000" b="1" u="none" strike="noStrike" dirty="0">
                          <a:solidFill>
                            <a:schemeClr val="tx1"/>
                          </a:solidFill>
                        </a:rPr>
                        <a:t>Science </a:t>
                      </a:r>
                      <a:r>
                        <a:rPr lang="en-US" sz="2000" b="1" u="none" strike="noStrike" dirty="0" smtClean="0">
                          <a:solidFill>
                            <a:schemeClr val="tx1"/>
                          </a:solidFill>
                        </a:rPr>
                        <a:t>Quality</a:t>
                      </a:r>
                    </a:p>
                    <a:p>
                      <a:pPr algn="ctr" fontAlgn="b"/>
                      <a:r>
                        <a:rPr lang="en-US" sz="2000" b="1" u="none" strike="noStrike" dirty="0" smtClean="0">
                          <a:solidFill>
                            <a:schemeClr val="tx1"/>
                          </a:solidFill>
                        </a:rPr>
                        <a:t>Delayed </a:t>
                      </a:r>
                      <a:r>
                        <a:rPr lang="en-US" sz="2000" b="1" u="none" strike="noStrike" dirty="0">
                          <a:solidFill>
                            <a:schemeClr val="tx1"/>
                          </a:solidFill>
                        </a:rPr>
                        <a:t>Mode</a:t>
                      </a:r>
                      <a:endParaRPr lang="en-US" sz="2000" b="1" i="0" u="none" strike="noStrike" dirty="0">
                        <a:solidFill>
                          <a:schemeClr val="tx1"/>
                        </a:solidFill>
                        <a:latin typeface="Calibri"/>
                      </a:endParaRPr>
                    </a:p>
                  </a:txBody>
                  <a:tcPr marL="7965" marR="7965" marT="7965" marB="0" anchor="ctr"/>
                </a:tc>
              </a:tr>
              <a:tr h="512542">
                <a:tc>
                  <a:txBody>
                    <a:bodyPr/>
                    <a:lstStyle/>
                    <a:p>
                      <a:pPr algn="l" fontAlgn="b"/>
                      <a:r>
                        <a:rPr lang="en-US" sz="2000" i="1" u="none" strike="noStrike" dirty="0"/>
                        <a:t>Latency:</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a:solidFill>
                            <a:srgbClr val="028005"/>
                          </a:solidFill>
                        </a:rPr>
                        <a:t>Best effort, as soon as possible (~12-24h)</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a:solidFill>
                            <a:srgbClr val="0000FF"/>
                          </a:solidFill>
                        </a:rPr>
                        <a:t>Best effort, ~1-2 </a:t>
                      </a:r>
                      <a:r>
                        <a:rPr lang="en-US" sz="2000" b="1" u="none" strike="noStrike" dirty="0" smtClean="0">
                          <a:solidFill>
                            <a:srgbClr val="0000FF"/>
                          </a:solidFill>
                        </a:rPr>
                        <a:t>week </a:t>
                      </a:r>
                      <a:r>
                        <a:rPr lang="en-US" sz="2000" b="1" u="none" strike="noStrike" dirty="0">
                          <a:solidFill>
                            <a:srgbClr val="0000FF"/>
                          </a:solidFill>
                        </a:rPr>
                        <a:t>delay</a:t>
                      </a:r>
                      <a:endParaRPr lang="en-US" sz="2000" b="1" i="0" u="none" strike="noStrike" dirty="0">
                        <a:solidFill>
                          <a:srgbClr val="0000FF"/>
                        </a:solidFill>
                        <a:latin typeface="Calibri"/>
                      </a:endParaRPr>
                    </a:p>
                  </a:txBody>
                  <a:tcPr marL="7965" marR="7965" marT="7965" marB="0" anchor="b"/>
                </a:tc>
              </a:tr>
              <a:tr h="492978">
                <a:tc>
                  <a:txBody>
                    <a:bodyPr/>
                    <a:lstStyle/>
                    <a:p>
                      <a:pPr algn="l" fontAlgn="b"/>
                      <a:r>
                        <a:rPr lang="en-US" sz="2000" i="1" u="none" strike="noStrike" dirty="0"/>
                        <a:t>SDR:</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a:solidFill>
                            <a:srgbClr val="028005"/>
                          </a:solidFill>
                        </a:rPr>
                        <a:t>IDPS Operational SDR</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a:solidFill>
                            <a:srgbClr val="0000FF"/>
                          </a:solidFill>
                        </a:rPr>
                        <a:t>OC-improved </a:t>
                      </a:r>
                      <a:r>
                        <a:rPr lang="en-US" sz="2000" b="1" u="none" strike="noStrike" dirty="0" smtClean="0">
                          <a:solidFill>
                            <a:srgbClr val="0000FF"/>
                          </a:solidFill>
                        </a:rPr>
                        <a:t>IDPS </a:t>
                      </a:r>
                      <a:r>
                        <a:rPr lang="en-US" sz="2000" b="1" u="none" strike="noStrike" dirty="0">
                          <a:solidFill>
                            <a:srgbClr val="0000FF"/>
                          </a:solidFill>
                        </a:rPr>
                        <a:t>SDR</a:t>
                      </a:r>
                      <a:endParaRPr lang="en-US" sz="2000" b="1" i="0" u="none" strike="noStrike" dirty="0">
                        <a:solidFill>
                          <a:srgbClr val="0000FF"/>
                        </a:solidFill>
                        <a:latin typeface="Calibri"/>
                      </a:endParaRPr>
                    </a:p>
                  </a:txBody>
                  <a:tcPr marL="7965" marR="7965" marT="7965" marB="0" anchor="b"/>
                </a:tc>
              </a:tr>
              <a:tr h="735504">
                <a:tc>
                  <a:txBody>
                    <a:bodyPr/>
                    <a:lstStyle/>
                    <a:p>
                      <a:pPr algn="l" fontAlgn="b"/>
                      <a:r>
                        <a:rPr lang="en-US" sz="2000" i="1" u="none" strike="noStrike" dirty="0"/>
                        <a:t>Ancillary Data:</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a:solidFill>
                            <a:srgbClr val="028005"/>
                          </a:solidFill>
                        </a:rPr>
                        <a:t>Global Forecast System (GFS) Model</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a:solidFill>
                            <a:srgbClr val="0000FF"/>
                          </a:solidFill>
                        </a:rPr>
                        <a:t>Science quality (assimilated; GDAS) from NCEP</a:t>
                      </a:r>
                      <a:endParaRPr lang="en-US" sz="2000" b="1" i="0" u="none" strike="noStrike" dirty="0">
                        <a:solidFill>
                          <a:srgbClr val="0000FF"/>
                        </a:solidFill>
                        <a:latin typeface="Calibri"/>
                      </a:endParaRPr>
                    </a:p>
                  </a:txBody>
                  <a:tcPr marL="7965" marR="7965" marT="7965" marB="0" anchor="b"/>
                </a:tc>
              </a:tr>
              <a:tr h="512542">
                <a:tc>
                  <a:txBody>
                    <a:bodyPr/>
                    <a:lstStyle/>
                    <a:p>
                      <a:pPr algn="l" fontAlgn="b"/>
                      <a:r>
                        <a:rPr lang="en-US" sz="2000" i="1" u="none" strike="noStrike" dirty="0"/>
                        <a:t>Spatial Coverage:</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a:solidFill>
                            <a:srgbClr val="028005"/>
                          </a:solidFill>
                        </a:rPr>
                        <a:t>May be </a:t>
                      </a:r>
                      <a:r>
                        <a:rPr lang="en-US" sz="2000" b="1" u="none" strike="noStrike" dirty="0" smtClean="0">
                          <a:solidFill>
                            <a:srgbClr val="028005"/>
                          </a:solidFill>
                        </a:rPr>
                        <a:t>gaps</a:t>
                      </a:r>
                    </a:p>
                    <a:p>
                      <a:pPr algn="ctr" fontAlgn="b"/>
                      <a:r>
                        <a:rPr lang="en-US" sz="2000" b="1" u="none" strike="noStrike" dirty="0" smtClean="0">
                          <a:solidFill>
                            <a:srgbClr val="028005"/>
                          </a:solidFill>
                        </a:rPr>
                        <a:t>due </a:t>
                      </a:r>
                      <a:r>
                        <a:rPr lang="en-US" sz="2000" b="1" u="none" strike="noStrike" dirty="0">
                          <a:solidFill>
                            <a:srgbClr val="028005"/>
                          </a:solidFill>
                        </a:rPr>
                        <a:t>to various issues</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a:solidFill>
                            <a:srgbClr val="0000FF"/>
                          </a:solidFill>
                        </a:rPr>
                        <a:t>Complete global coverage</a:t>
                      </a:r>
                      <a:endParaRPr lang="en-US" sz="2000" b="1" i="0" u="none" strike="noStrike" dirty="0">
                        <a:solidFill>
                          <a:srgbClr val="0000FF"/>
                        </a:solidFill>
                        <a:latin typeface="Calibri"/>
                      </a:endParaRPr>
                    </a:p>
                  </a:txBody>
                  <a:tcPr marL="7965" marR="7965" marT="7965" marB="0" anchor="b"/>
                </a:tc>
              </a:tr>
              <a:tr h="512542">
                <a:tc>
                  <a:txBody>
                    <a:bodyPr/>
                    <a:lstStyle/>
                    <a:p>
                      <a:pPr algn="l" fontAlgn="b"/>
                      <a:r>
                        <a:rPr lang="en-US" sz="2000" i="1" u="none" strike="noStrike" dirty="0"/>
                        <a:t>Processed by:</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smtClean="0">
                          <a:solidFill>
                            <a:srgbClr val="028005"/>
                          </a:solidFill>
                        </a:rPr>
                        <a:t>MSL12 by </a:t>
                      </a:r>
                      <a:r>
                        <a:rPr lang="en-US" sz="2000" b="1" u="none" strike="noStrike" dirty="0" err="1" smtClean="0">
                          <a:solidFill>
                            <a:srgbClr val="028005"/>
                          </a:solidFill>
                        </a:rPr>
                        <a:t>CoastWatch</a:t>
                      </a:r>
                      <a:r>
                        <a:rPr lang="en-US" sz="2000" b="1" u="none" strike="noStrike" dirty="0" smtClean="0">
                          <a:solidFill>
                            <a:srgbClr val="028005"/>
                          </a:solidFill>
                        </a:rPr>
                        <a:t> now, </a:t>
                      </a:r>
                      <a:r>
                        <a:rPr lang="en-US" sz="2000" b="1" u="none" strike="noStrike" dirty="0">
                          <a:solidFill>
                            <a:srgbClr val="028005"/>
                          </a:solidFill>
                        </a:rPr>
                        <a:t>transferring to OSPO</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smtClean="0">
                          <a:solidFill>
                            <a:srgbClr val="0000FF"/>
                          </a:solidFill>
                        </a:rPr>
                        <a:t>MSL12 by NOAA/STAR</a:t>
                      </a:r>
                      <a:endParaRPr lang="en-US" sz="2000" b="1" i="0" u="none" strike="noStrike" dirty="0">
                        <a:solidFill>
                          <a:srgbClr val="0000FF"/>
                        </a:solidFill>
                        <a:latin typeface="Calibri"/>
                      </a:endParaRPr>
                    </a:p>
                  </a:txBody>
                  <a:tcPr marL="7965" marR="7965" marT="7965" marB="0" anchor="b"/>
                </a:tc>
              </a:tr>
              <a:tr h="421053">
                <a:tc>
                  <a:txBody>
                    <a:bodyPr/>
                    <a:lstStyle/>
                    <a:p>
                      <a:pPr algn="l" fontAlgn="b"/>
                      <a:r>
                        <a:rPr lang="en-US" sz="2000" i="1" u="none" strike="noStrike" dirty="0" smtClean="0"/>
                        <a:t>Distributed </a:t>
                      </a:r>
                      <a:r>
                        <a:rPr lang="en-US" sz="2000" i="1" u="none" strike="noStrike" dirty="0"/>
                        <a:t>by:</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err="1" smtClean="0">
                          <a:solidFill>
                            <a:srgbClr val="028005"/>
                          </a:solidFill>
                        </a:rPr>
                        <a:t>CoastWatch</a:t>
                      </a:r>
                      <a:r>
                        <a:rPr lang="en-US" sz="2000" b="1" u="none" strike="noStrike" dirty="0" smtClean="0">
                          <a:solidFill>
                            <a:srgbClr val="028005"/>
                          </a:solidFill>
                        </a:rPr>
                        <a:t>, OSPO</a:t>
                      </a:r>
                      <a:endParaRPr lang="en-US" sz="2000" b="1" i="0" u="none" strike="noStrike" dirty="0">
                        <a:solidFill>
                          <a:srgbClr val="028005"/>
                        </a:solidFill>
                        <a:latin typeface="+mn-lt"/>
                      </a:endParaRPr>
                    </a:p>
                  </a:txBody>
                  <a:tcPr marL="7965" marR="7965" marT="7965" marB="0" anchor="b"/>
                </a:tc>
                <a:tc>
                  <a:txBody>
                    <a:bodyPr/>
                    <a:lstStyle/>
                    <a:p>
                      <a:pPr algn="ctr" fontAlgn="b"/>
                      <a:r>
                        <a:rPr lang="en-US" sz="2000" b="1" u="none" strike="noStrike" dirty="0" err="1">
                          <a:solidFill>
                            <a:srgbClr val="0000FF"/>
                          </a:solidFill>
                        </a:rPr>
                        <a:t>CoastWatch</a:t>
                      </a:r>
                      <a:r>
                        <a:rPr lang="en-US" sz="2000" b="1" u="none" strike="noStrike" dirty="0">
                          <a:solidFill>
                            <a:srgbClr val="0000FF"/>
                          </a:solidFill>
                        </a:rPr>
                        <a:t>, NCEI</a:t>
                      </a:r>
                      <a:endParaRPr lang="en-US" sz="2000" b="1" i="0" u="none" strike="noStrike" dirty="0">
                        <a:solidFill>
                          <a:srgbClr val="0000FF"/>
                        </a:solidFill>
                        <a:latin typeface="Calibri"/>
                      </a:endParaRPr>
                    </a:p>
                  </a:txBody>
                  <a:tcPr marL="7965" marR="7965" marT="7965" marB="0" anchor="b"/>
                </a:tc>
              </a:tr>
              <a:tr h="421053">
                <a:tc>
                  <a:txBody>
                    <a:bodyPr/>
                    <a:lstStyle/>
                    <a:p>
                      <a:pPr algn="l" fontAlgn="b"/>
                      <a:r>
                        <a:rPr lang="en-US" sz="2000" i="1" u="none" strike="noStrike" dirty="0"/>
                        <a:t>Archive Plans:</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smtClean="0">
                          <a:solidFill>
                            <a:srgbClr val="028005"/>
                          </a:solidFill>
                        </a:rPr>
                        <a:t>Yes, NCEI by OSPO</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a:solidFill>
                            <a:srgbClr val="0000FF"/>
                          </a:solidFill>
                        </a:rPr>
                        <a:t>Yes, </a:t>
                      </a:r>
                      <a:r>
                        <a:rPr lang="en-US" sz="2000" b="1" u="none" strike="noStrike" dirty="0" smtClean="0">
                          <a:solidFill>
                            <a:srgbClr val="0000FF"/>
                          </a:solidFill>
                        </a:rPr>
                        <a:t>NCEI by </a:t>
                      </a:r>
                      <a:r>
                        <a:rPr lang="en-US" sz="2000" b="1" u="none" strike="noStrike" dirty="0" err="1" smtClean="0">
                          <a:solidFill>
                            <a:srgbClr val="0000FF"/>
                          </a:solidFill>
                        </a:rPr>
                        <a:t>CoastWatch</a:t>
                      </a:r>
                      <a:endParaRPr lang="en-US" sz="2000" b="1" i="0" u="none" strike="noStrike" dirty="0">
                        <a:solidFill>
                          <a:srgbClr val="0000FF"/>
                        </a:solidFill>
                        <a:latin typeface="Calibri"/>
                      </a:endParaRPr>
                    </a:p>
                  </a:txBody>
                  <a:tcPr marL="7965" marR="7965" marT="7965" marB="0" anchor="b"/>
                </a:tc>
              </a:tr>
              <a:tr h="492978">
                <a:tc>
                  <a:txBody>
                    <a:bodyPr/>
                    <a:lstStyle/>
                    <a:p>
                      <a:pPr algn="l" fontAlgn="b"/>
                      <a:r>
                        <a:rPr lang="en-US" sz="2000" i="1" u="none" strike="noStrike" dirty="0"/>
                        <a:t>Reprocessing:</a:t>
                      </a:r>
                      <a:endParaRPr lang="en-US" sz="2000" b="0" i="1" u="none" strike="noStrike" dirty="0">
                        <a:solidFill>
                          <a:schemeClr val="tx1"/>
                        </a:solidFill>
                        <a:latin typeface="Calibri"/>
                      </a:endParaRPr>
                    </a:p>
                  </a:txBody>
                  <a:tcPr marL="7965" marR="7965" marT="7965" marB="0" anchor="b"/>
                </a:tc>
                <a:tc>
                  <a:txBody>
                    <a:bodyPr/>
                    <a:lstStyle/>
                    <a:p>
                      <a:pPr algn="ctr" fontAlgn="b"/>
                      <a:r>
                        <a:rPr lang="en-US" sz="2000" b="1" u="none" strike="noStrike" dirty="0">
                          <a:solidFill>
                            <a:srgbClr val="028005"/>
                          </a:solidFill>
                        </a:rPr>
                        <a:t>No</a:t>
                      </a:r>
                      <a:endParaRPr lang="en-US" sz="2000" b="1" i="0" u="none" strike="noStrike" dirty="0">
                        <a:solidFill>
                          <a:srgbClr val="028005"/>
                        </a:solidFill>
                        <a:latin typeface="Calibri"/>
                      </a:endParaRPr>
                    </a:p>
                  </a:txBody>
                  <a:tcPr marL="7965" marR="7965" marT="7965" marB="0" anchor="b"/>
                </a:tc>
                <a:tc>
                  <a:txBody>
                    <a:bodyPr/>
                    <a:lstStyle/>
                    <a:p>
                      <a:pPr algn="ctr" fontAlgn="b"/>
                      <a:r>
                        <a:rPr lang="en-US" sz="2000" b="1" u="none" strike="noStrike" dirty="0">
                          <a:solidFill>
                            <a:srgbClr val="0000FF"/>
                          </a:solidFill>
                        </a:rPr>
                        <a:t>Yes, ~2-3 years or as needed</a:t>
                      </a:r>
                      <a:endParaRPr lang="en-US" sz="2000" b="1" i="0" u="none" strike="noStrike" dirty="0">
                        <a:solidFill>
                          <a:srgbClr val="0000FF"/>
                        </a:solidFill>
                        <a:latin typeface="Calibri"/>
                      </a:endParaRPr>
                    </a:p>
                  </a:txBody>
                  <a:tcPr marL="7965" marR="7965" marT="7965" marB="0" anchor="b"/>
                </a:tc>
              </a:tr>
            </a:tbl>
          </a:graphicData>
        </a:graphic>
      </p:graphicFrame>
      <p:sp>
        <p:nvSpPr>
          <p:cNvPr id="11" name="Rectangle 10"/>
          <p:cNvSpPr/>
          <p:nvPr/>
        </p:nvSpPr>
        <p:spPr>
          <a:xfrm>
            <a:off x="381000" y="914400"/>
            <a:ext cx="8382000" cy="461665"/>
          </a:xfrm>
          <a:prstGeom prst="rect">
            <a:avLst/>
          </a:prstGeom>
        </p:spPr>
        <p:txBody>
          <a:bodyPr wrap="square">
            <a:spAutoFit/>
          </a:bodyPr>
          <a:lstStyle/>
          <a:p>
            <a:r>
              <a:rPr lang="en-US" sz="2400" b="1" dirty="0" smtClean="0"/>
              <a:t>Two data streams:  </a:t>
            </a:r>
            <a:r>
              <a:rPr lang="en-US" sz="2400" b="1" dirty="0" smtClean="0">
                <a:solidFill>
                  <a:srgbClr val="028005"/>
                </a:solidFill>
              </a:rPr>
              <a:t>NRT</a:t>
            </a:r>
            <a:r>
              <a:rPr lang="en-US" sz="2400" b="1" dirty="0" smtClean="0"/>
              <a:t> and </a:t>
            </a:r>
            <a:r>
              <a:rPr lang="en-US" sz="2400" b="1" dirty="0" smtClean="0">
                <a:solidFill>
                  <a:srgbClr val="0000FF"/>
                </a:solidFill>
              </a:rPr>
              <a:t>Science Quality</a:t>
            </a: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11</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719760" y="68759"/>
            <a:ext cx="7814640" cy="769441"/>
          </a:xfrm>
          <a:prstGeom prst="rect">
            <a:avLst/>
          </a:prstGeom>
          <a:noFill/>
        </p:spPr>
        <p:txBody>
          <a:bodyPr wrap="none" rtlCol="0">
            <a:spAutoFit/>
          </a:bodyPr>
          <a:lstStyle/>
          <a:p>
            <a:r>
              <a:rPr lang="en-US" sz="4400" dirty="0" smtClean="0"/>
              <a:t>NOAA VIIRS ocean color products</a:t>
            </a:r>
          </a:p>
        </p:txBody>
      </p:sp>
      <p:sp>
        <p:nvSpPr>
          <p:cNvPr id="17" name="Rectangle 3"/>
          <p:cNvSpPr txBox="1">
            <a:spLocks/>
          </p:cNvSpPr>
          <p:nvPr/>
        </p:nvSpPr>
        <p:spPr>
          <a:xfrm>
            <a:off x="381000" y="1295400"/>
            <a:ext cx="8382000" cy="5164666"/>
          </a:xfrm>
          <a:prstGeom prst="rect">
            <a:avLst/>
          </a:prstGeom>
          <a:noFill/>
          <a:ln/>
        </p:spPr>
        <p:txBody>
          <a:bodyPr vert="horz" lIns="90297" tIns="44357" rIns="90297" bIns="44357" rtlCol="0">
            <a:normAutofit/>
          </a:bodyPr>
          <a:lstStyle/>
          <a:p>
            <a:pPr>
              <a:lnSpc>
                <a:spcPct val="95000"/>
              </a:lnSpc>
              <a:spcBef>
                <a:spcPct val="20000"/>
              </a:spcBef>
              <a:buFont typeface="Wingdings" pitchFamily="2" charset="2"/>
              <a:buChar char="ü"/>
              <a:defRPr/>
            </a:pPr>
            <a:endParaRPr kumimoji="0" lang="en-US" sz="2000" b="0" i="0" u="none" strike="noStrike" kern="1200" cap="none" spc="0" normalizeH="0" noProof="0" dirty="0" smtClean="0">
              <a:ln>
                <a:noFill/>
              </a:ln>
              <a:effectLst/>
              <a:uLnTx/>
              <a:uFillTx/>
              <a:ea typeface="+mn-ea"/>
              <a:cs typeface="+mn-cs"/>
            </a:endParaRPr>
          </a:p>
          <a:p>
            <a:pPr>
              <a:lnSpc>
                <a:spcPct val="95000"/>
              </a:lnSpc>
              <a:spcBef>
                <a:spcPct val="20000"/>
              </a:spcBef>
              <a:buFont typeface="Wingdings" pitchFamily="-84" charset="2"/>
              <a:buChar char="ü"/>
              <a:defRPr/>
            </a:pPr>
            <a:endParaRPr kumimoji="0" lang="en-US" sz="2000" b="0" i="0" u="none" strike="noStrike" kern="1200" cap="none" spc="0" normalizeH="0" baseline="0" noProof="0" dirty="0" smtClean="0">
              <a:ln>
                <a:noFill/>
              </a:ln>
              <a:effectLst/>
              <a:uLnTx/>
              <a:uFillTx/>
              <a:ea typeface="+mn-ea"/>
              <a:cs typeface="+mn-cs"/>
            </a:endParaRPr>
          </a:p>
          <a:p>
            <a:pPr>
              <a:lnSpc>
                <a:spcPct val="95000"/>
              </a:lnSpc>
              <a:spcBef>
                <a:spcPct val="20000"/>
              </a:spcBef>
              <a:defRPr/>
            </a:pPr>
            <a:endParaRPr lang="en-US" sz="2000" dirty="0" smtClean="0"/>
          </a:p>
          <a:p>
            <a:pPr>
              <a:lnSpc>
                <a:spcPct val="95000"/>
              </a:lnSpc>
              <a:spcBef>
                <a:spcPct val="20000"/>
              </a:spcBef>
              <a:defRPr/>
            </a:pPr>
            <a:endParaRPr kumimoji="0" lang="en-US" sz="2000" b="0" i="0" u="none" strike="noStrike" kern="1200" cap="none" spc="0" normalizeH="0" baseline="0" noProof="0" dirty="0" smtClean="0">
              <a:ln>
                <a:noFill/>
              </a:ln>
              <a:effectLst/>
              <a:uLnTx/>
              <a:uFillTx/>
              <a:ea typeface="+mn-ea"/>
              <a:cs typeface="+mn-cs"/>
            </a:endParaRPr>
          </a:p>
        </p:txBody>
      </p:sp>
      <p:sp>
        <p:nvSpPr>
          <p:cNvPr id="11" name="Rectangle 10"/>
          <p:cNvSpPr/>
          <p:nvPr/>
        </p:nvSpPr>
        <p:spPr>
          <a:xfrm>
            <a:off x="457200" y="1371600"/>
            <a:ext cx="8382000" cy="830997"/>
          </a:xfrm>
          <a:prstGeom prst="rect">
            <a:avLst/>
          </a:prstGeom>
        </p:spPr>
        <p:txBody>
          <a:bodyPr wrap="square">
            <a:spAutoFit/>
          </a:bodyPr>
          <a:lstStyle/>
          <a:p>
            <a:r>
              <a:rPr lang="en-US" sz="2400" b="1" dirty="0" smtClean="0">
                <a:solidFill>
                  <a:srgbClr val="0000FF"/>
                </a:solidFill>
              </a:rPr>
              <a:t>Distribution of NRT and Science </a:t>
            </a:r>
            <a:r>
              <a:rPr lang="en-US" sz="2400" b="1" dirty="0" smtClean="0">
                <a:solidFill>
                  <a:srgbClr val="0000FF"/>
                </a:solidFill>
              </a:rPr>
              <a:t>Q</a:t>
            </a:r>
            <a:r>
              <a:rPr lang="en-US" sz="2400" b="1" dirty="0" smtClean="0">
                <a:solidFill>
                  <a:srgbClr val="0000FF"/>
                </a:solidFill>
              </a:rPr>
              <a:t>uality Delayed Mode; Reduced (4 km) and Full-Res (750 m) global/regional data, e.g., L2 and L3 </a:t>
            </a:r>
          </a:p>
        </p:txBody>
      </p:sp>
      <p:pic>
        <p:nvPicPr>
          <p:cNvPr id="10" name="Picture 9" descr="http://www.star.nesdis.noaa.gov/socd/mecb/coastwatch/viirs/L3/browse/VRSVCW_B2015089_B2015089_F1_WW00_edgemask_chlora.png"/>
          <p:cNvPicPr/>
          <p:nvPr/>
        </p:nvPicPr>
        <p:blipFill>
          <a:blip r:embed="rId5" cstate="print"/>
          <a:srcRect/>
          <a:stretch>
            <a:fillRect/>
          </a:stretch>
        </p:blipFill>
        <p:spPr bwMode="auto">
          <a:xfrm>
            <a:off x="304800" y="2743200"/>
            <a:ext cx="5715000" cy="2743200"/>
          </a:xfrm>
          <a:prstGeom prst="rect">
            <a:avLst/>
          </a:prstGeom>
          <a:noFill/>
          <a:ln w="9525">
            <a:noFill/>
            <a:miter lim="800000"/>
            <a:headEnd/>
            <a:tailEnd/>
          </a:ln>
        </p:spPr>
      </p:pic>
      <p:sp>
        <p:nvSpPr>
          <p:cNvPr id="4098" name="AutoShape 2" descr="imap://paul%2Edigiacomo@mail.nems.noaa.gov:993/fetch%3EUID%3E/INBOX%3E139978?part=1.2.2&amp;filename=Screen%20Shot%202016-03-01%20at%2016.39.06.png"/>
          <p:cNvSpPr>
            <a:spLocks noChangeAspect="1" noChangeArrowheads="1"/>
          </p:cNvSpPr>
          <p:nvPr/>
        </p:nvSpPr>
        <p:spPr bwMode="auto">
          <a:xfrm>
            <a:off x="155575" y="-2590800"/>
            <a:ext cx="4010025" cy="540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imap://paul%2Edigiacomo@mail.nems.noaa.gov:993/fetch%3EUID%3E/INBOX%3E139978?part=1.2.2&amp;filename=Screen%20Shot%202016-03-01%20at%2016.39.06.png"/>
          <p:cNvSpPr>
            <a:spLocks noChangeAspect="1" noChangeArrowheads="1"/>
          </p:cNvSpPr>
          <p:nvPr/>
        </p:nvSpPr>
        <p:spPr bwMode="auto">
          <a:xfrm>
            <a:off x="155575" y="-2590800"/>
            <a:ext cx="4010025" cy="540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imap://paul%2Edigiacomo@mail.nems.noaa.gov:993/fetch%3EUID%3E/INBOX%3E139978?part=1.2.2&amp;filename=Screen%20Shot%202016-03-01%20at%2016.39.06.png"/>
          <p:cNvSpPr>
            <a:spLocks noChangeAspect="1" noChangeArrowheads="1"/>
          </p:cNvSpPr>
          <p:nvPr/>
        </p:nvSpPr>
        <p:spPr bwMode="auto">
          <a:xfrm>
            <a:off x="155575" y="-2590800"/>
            <a:ext cx="4010025" cy="540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4" name="AutoShape 8" descr="imap://paul%2Edigiacomo@mail.nems.noaa.gov:993/fetch%3EUID%3E/INBOX%3E139978?part=1.2.2&amp;filename=Screen%20Shot%202016-03-01%20at%2016.39.06.png"/>
          <p:cNvSpPr>
            <a:spLocks noChangeAspect="1" noChangeArrowheads="1"/>
          </p:cNvSpPr>
          <p:nvPr/>
        </p:nvSpPr>
        <p:spPr bwMode="auto">
          <a:xfrm>
            <a:off x="155575" y="-2590800"/>
            <a:ext cx="4010025" cy="5400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15" descr="Screen Shot 2016-03-01 at 16.39.06.png"/>
          <p:cNvPicPr>
            <a:picLocks noChangeAspect="1"/>
          </p:cNvPicPr>
          <p:nvPr/>
        </p:nvPicPr>
        <p:blipFill>
          <a:blip r:embed="rId6" cstate="print"/>
          <a:srcRect b="7407"/>
          <a:stretch>
            <a:fillRect/>
          </a:stretch>
        </p:blipFill>
        <p:spPr>
          <a:xfrm>
            <a:off x="6218210" y="2590800"/>
            <a:ext cx="2704447" cy="337252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12</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719760" y="68759"/>
            <a:ext cx="7814640" cy="769441"/>
          </a:xfrm>
          <a:prstGeom prst="rect">
            <a:avLst/>
          </a:prstGeom>
          <a:noFill/>
        </p:spPr>
        <p:txBody>
          <a:bodyPr wrap="none" rtlCol="0">
            <a:spAutoFit/>
          </a:bodyPr>
          <a:lstStyle/>
          <a:p>
            <a:r>
              <a:rPr lang="en-US" sz="4400" dirty="0" smtClean="0"/>
              <a:t>NOAA VIIRS ocean color products</a:t>
            </a:r>
          </a:p>
        </p:txBody>
      </p:sp>
      <p:sp>
        <p:nvSpPr>
          <p:cNvPr id="17" name="Rectangle 3"/>
          <p:cNvSpPr txBox="1">
            <a:spLocks/>
          </p:cNvSpPr>
          <p:nvPr/>
        </p:nvSpPr>
        <p:spPr>
          <a:xfrm>
            <a:off x="381000" y="1295400"/>
            <a:ext cx="8382000" cy="5164666"/>
          </a:xfrm>
          <a:prstGeom prst="rect">
            <a:avLst/>
          </a:prstGeom>
          <a:noFill/>
          <a:ln/>
        </p:spPr>
        <p:txBody>
          <a:bodyPr vert="horz" lIns="90297" tIns="44357" rIns="90297" bIns="44357" rtlCol="0">
            <a:normAutofit/>
          </a:bodyPr>
          <a:lstStyle/>
          <a:p>
            <a:pPr>
              <a:lnSpc>
                <a:spcPct val="95000"/>
              </a:lnSpc>
              <a:spcBef>
                <a:spcPct val="20000"/>
              </a:spcBef>
              <a:buFont typeface="Wingdings" pitchFamily="2" charset="2"/>
              <a:buChar char="ü"/>
              <a:defRPr/>
            </a:pPr>
            <a:endParaRPr kumimoji="0" lang="en-US" sz="2000" b="0" i="0" u="none" strike="noStrike" kern="1200" cap="none" spc="0" normalizeH="0" noProof="0" dirty="0" smtClean="0">
              <a:ln>
                <a:noFill/>
              </a:ln>
              <a:effectLst/>
              <a:uLnTx/>
              <a:uFillTx/>
              <a:ea typeface="+mn-ea"/>
              <a:cs typeface="+mn-cs"/>
            </a:endParaRPr>
          </a:p>
          <a:p>
            <a:pPr>
              <a:lnSpc>
                <a:spcPct val="95000"/>
              </a:lnSpc>
              <a:spcBef>
                <a:spcPct val="20000"/>
              </a:spcBef>
              <a:buFont typeface="Wingdings" pitchFamily="-84" charset="2"/>
              <a:buChar char="ü"/>
              <a:defRPr/>
            </a:pPr>
            <a:endParaRPr kumimoji="0" lang="en-US" sz="2000" b="0" i="0" u="none" strike="noStrike" kern="1200" cap="none" spc="0" normalizeH="0" baseline="0" noProof="0" dirty="0" smtClean="0">
              <a:ln>
                <a:noFill/>
              </a:ln>
              <a:effectLst/>
              <a:uLnTx/>
              <a:uFillTx/>
              <a:ea typeface="+mn-ea"/>
              <a:cs typeface="+mn-cs"/>
            </a:endParaRPr>
          </a:p>
          <a:p>
            <a:pPr>
              <a:lnSpc>
                <a:spcPct val="95000"/>
              </a:lnSpc>
              <a:spcBef>
                <a:spcPct val="20000"/>
              </a:spcBef>
              <a:defRPr/>
            </a:pPr>
            <a:endParaRPr lang="en-US" sz="2000" dirty="0" smtClean="0"/>
          </a:p>
          <a:p>
            <a:pPr>
              <a:lnSpc>
                <a:spcPct val="95000"/>
              </a:lnSpc>
              <a:spcBef>
                <a:spcPct val="20000"/>
              </a:spcBef>
              <a:defRPr/>
            </a:pPr>
            <a:endParaRPr kumimoji="0" lang="en-US" sz="2000" b="0" i="0" u="none" strike="noStrike" kern="1200" cap="none" spc="0" normalizeH="0" baseline="0" noProof="0" dirty="0" smtClean="0">
              <a:ln>
                <a:noFill/>
              </a:ln>
              <a:effectLst/>
              <a:uLnTx/>
              <a:uFillTx/>
              <a:ea typeface="+mn-ea"/>
              <a:cs typeface="+mn-cs"/>
            </a:endParaRPr>
          </a:p>
        </p:txBody>
      </p:sp>
      <p:sp>
        <p:nvSpPr>
          <p:cNvPr id="11" name="Rectangle 10"/>
          <p:cNvSpPr/>
          <p:nvPr/>
        </p:nvSpPr>
        <p:spPr>
          <a:xfrm>
            <a:off x="457200" y="1371600"/>
            <a:ext cx="8382000" cy="4154984"/>
          </a:xfrm>
          <a:prstGeom prst="rect">
            <a:avLst/>
          </a:prstGeom>
        </p:spPr>
        <p:txBody>
          <a:bodyPr wrap="square">
            <a:spAutoFit/>
          </a:bodyPr>
          <a:lstStyle/>
          <a:p>
            <a:r>
              <a:rPr lang="en-US" sz="2400" b="1" dirty="0" smtClean="0">
                <a:solidFill>
                  <a:srgbClr val="0000FF"/>
                </a:solidFill>
              </a:rPr>
              <a:t>Distribution of NRT and Science </a:t>
            </a:r>
            <a:r>
              <a:rPr lang="en-US" sz="2400" b="1" dirty="0" smtClean="0">
                <a:solidFill>
                  <a:srgbClr val="0000FF"/>
                </a:solidFill>
              </a:rPr>
              <a:t>Q</a:t>
            </a:r>
            <a:r>
              <a:rPr lang="en-US" sz="2400" b="1" dirty="0" smtClean="0">
                <a:solidFill>
                  <a:srgbClr val="0000FF"/>
                </a:solidFill>
              </a:rPr>
              <a:t>uality Delayed Mode; Reduced (4 km) and Full-Res (750 m) global/regional data, e.g., L2 and L3 </a:t>
            </a:r>
          </a:p>
          <a:p>
            <a:endParaRPr lang="en-US" sz="2400" b="1" dirty="0" smtClean="0">
              <a:solidFill>
                <a:srgbClr val="0000FF"/>
              </a:solidFill>
            </a:endParaRPr>
          </a:p>
          <a:p>
            <a:r>
              <a:rPr lang="en-US" sz="2400" b="1" dirty="0" smtClean="0">
                <a:solidFill>
                  <a:srgbClr val="0000FF"/>
                </a:solidFill>
              </a:rPr>
              <a:t>Full </a:t>
            </a:r>
            <a:r>
              <a:rPr lang="en-US" sz="2400" b="1" dirty="0" smtClean="0">
                <a:solidFill>
                  <a:srgbClr val="0000FF"/>
                </a:solidFill>
              </a:rPr>
              <a:t>Mission VIIRS Science Quality (reprocessed) </a:t>
            </a:r>
            <a:r>
              <a:rPr lang="en-US" sz="2400" b="1" dirty="0" smtClean="0">
                <a:solidFill>
                  <a:srgbClr val="0000FF"/>
                </a:solidFill>
              </a:rPr>
              <a:t>global dataset </a:t>
            </a:r>
            <a:r>
              <a:rPr lang="en-US" sz="2400" b="1" dirty="0" smtClean="0">
                <a:solidFill>
                  <a:srgbClr val="0000FF"/>
                </a:solidFill>
              </a:rPr>
              <a:t>will be available in </a:t>
            </a:r>
            <a:r>
              <a:rPr lang="en-US" sz="2400" b="1" dirty="0" smtClean="0">
                <a:solidFill>
                  <a:srgbClr val="0000FF"/>
                </a:solidFill>
              </a:rPr>
              <a:t>mid-2016;  </a:t>
            </a:r>
            <a:endParaRPr lang="en-US" sz="2400" b="1" dirty="0" smtClean="0">
              <a:solidFill>
                <a:srgbClr val="0000FF"/>
              </a:solidFill>
            </a:endParaRPr>
          </a:p>
          <a:p>
            <a:endParaRPr lang="en-US" sz="2400" b="1" dirty="0" smtClean="0">
              <a:solidFill>
                <a:srgbClr val="0000FF"/>
              </a:solidFill>
            </a:endParaRPr>
          </a:p>
          <a:p>
            <a:r>
              <a:rPr lang="en-US" sz="2400" b="1" dirty="0" smtClean="0">
                <a:solidFill>
                  <a:srgbClr val="0000FF"/>
                </a:solidFill>
              </a:rPr>
              <a:t>Ongoing future </a:t>
            </a:r>
            <a:r>
              <a:rPr lang="en-US" sz="2400" b="1" dirty="0" smtClean="0">
                <a:solidFill>
                  <a:srgbClr val="0000FF"/>
                </a:solidFill>
              </a:rPr>
              <a:t>reprocessing as </a:t>
            </a:r>
            <a:r>
              <a:rPr lang="en-US" sz="2400" b="1" dirty="0" smtClean="0">
                <a:solidFill>
                  <a:srgbClr val="0000FF"/>
                </a:solidFill>
              </a:rPr>
              <a:t>appropriate (~</a:t>
            </a:r>
            <a:r>
              <a:rPr lang="en-US" sz="2400" b="1" dirty="0" smtClean="0">
                <a:solidFill>
                  <a:srgbClr val="0000FF"/>
                </a:solidFill>
              </a:rPr>
              <a:t>2-3 years)</a:t>
            </a:r>
          </a:p>
          <a:p>
            <a:endParaRPr lang="en-US" sz="2400" b="1" dirty="0" smtClean="0">
              <a:solidFill>
                <a:srgbClr val="0000FF"/>
              </a:solidFill>
            </a:endParaRPr>
          </a:p>
          <a:p>
            <a:r>
              <a:rPr lang="en-US" sz="2400" b="1" dirty="0" smtClean="0">
                <a:solidFill>
                  <a:srgbClr val="0000FF"/>
                </a:solidFill>
              </a:rPr>
              <a:t>Data access through NOAA </a:t>
            </a:r>
            <a:r>
              <a:rPr lang="en-US" sz="2400" b="1" dirty="0" err="1" smtClean="0">
                <a:solidFill>
                  <a:srgbClr val="0000FF"/>
                </a:solidFill>
              </a:rPr>
              <a:t>CoastWatch</a:t>
            </a:r>
            <a:r>
              <a:rPr lang="en-US" sz="2400" b="1" dirty="0" smtClean="0">
                <a:solidFill>
                  <a:srgbClr val="0000FF"/>
                </a:solidFill>
              </a:rPr>
              <a:t>/OceanWatch</a:t>
            </a:r>
          </a:p>
          <a:p>
            <a:endParaRPr lang="en-US" sz="2400" b="1" dirty="0" smtClean="0">
              <a:solidFill>
                <a:srgbClr val="0000FF"/>
              </a:solidFill>
            </a:endParaRPr>
          </a:p>
          <a:p>
            <a:r>
              <a:rPr lang="en-US" sz="2400" b="1" dirty="0" smtClean="0">
                <a:solidFill>
                  <a:srgbClr val="0000FF"/>
                </a:solidFill>
              </a:rPr>
              <a:t>Formal archiving through NOAA/NESDIS/NCEI </a:t>
            </a: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kumimoji="0" lang="en-US" sz="4400" i="0" u="none" strike="noStrike" kern="1200" cap="none" spc="0" normalizeH="0" baseline="0" noProof="0" dirty="0" smtClean="0">
                <a:ln>
                  <a:noFill/>
                </a:ln>
                <a:effectLst/>
                <a:uLnTx/>
                <a:uFillTx/>
                <a:ea typeface="+mj-ea"/>
                <a:cs typeface="Times New Roman"/>
              </a:rPr>
              <a:t>MOBY</a:t>
            </a:r>
            <a:endParaRPr kumimoji="0" lang="en-US" sz="44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TextBox 7"/>
          <p:cNvSpPr txBox="1">
            <a:spLocks noChangeArrowheads="1"/>
          </p:cNvSpPr>
          <p:nvPr/>
        </p:nvSpPr>
        <p:spPr bwMode="auto">
          <a:xfrm>
            <a:off x="228600" y="5454432"/>
            <a:ext cx="4953000" cy="717768"/>
          </a:xfrm>
          <a:prstGeom prst="rect">
            <a:avLst/>
          </a:prstGeom>
          <a:noFill/>
          <a:ln w="9525">
            <a:noFill/>
            <a:miter lim="800000"/>
            <a:headEnd/>
            <a:tailEnd/>
          </a:ln>
        </p:spPr>
        <p:txBody>
          <a:bodyPr wrap="square" lIns="101217" tIns="50613" rIns="101217" bIns="50613">
            <a:prstTxWarp prst="textNoShape">
              <a:avLst/>
            </a:prstTxWarp>
            <a:spAutoFit/>
          </a:bodyPr>
          <a:lstStyle/>
          <a:p>
            <a:r>
              <a:rPr lang="en-US" sz="2000" dirty="0" smtClean="0">
                <a:solidFill>
                  <a:prstClr val="black"/>
                </a:solidFill>
                <a:ea typeface="Arial" pitchFamily="-1" charset="0"/>
                <a:cs typeface="Times New Roman"/>
              </a:rPr>
              <a:t>MOBY data are freely available from: </a:t>
            </a:r>
          </a:p>
          <a:p>
            <a:r>
              <a:rPr lang="en-US" sz="2000" dirty="0" smtClean="0">
                <a:solidFill>
                  <a:srgbClr val="0000FF"/>
                </a:solidFill>
                <a:ea typeface="Arial" pitchFamily="-1" charset="0"/>
                <a:cs typeface="Times New Roman"/>
              </a:rPr>
              <a:t>http://www.star.nesdis.noaa.gov/sod/moby/</a:t>
            </a:r>
          </a:p>
        </p:txBody>
      </p:sp>
      <p:sp>
        <p:nvSpPr>
          <p:cNvPr id="13"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13</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4"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7" name="Rectangle 8"/>
          <p:cNvSpPr>
            <a:spLocks noChangeArrowheads="1"/>
          </p:cNvSpPr>
          <p:nvPr/>
        </p:nvSpPr>
        <p:spPr bwMode="auto">
          <a:xfrm>
            <a:off x="381000" y="914400"/>
            <a:ext cx="8458200" cy="461665"/>
          </a:xfrm>
          <a:prstGeom prst="rect">
            <a:avLst/>
          </a:prstGeom>
          <a:noFill/>
          <a:ln w="9525">
            <a:noFill/>
            <a:miter lim="800000"/>
            <a:headEnd/>
            <a:tailEnd/>
          </a:ln>
        </p:spPr>
        <p:txBody>
          <a:bodyPr wrap="square">
            <a:prstTxWarp prst="textNoShape">
              <a:avLst/>
            </a:prstTxWarp>
            <a:spAutoFit/>
          </a:bodyPr>
          <a:lstStyle/>
          <a:p>
            <a:pPr marL="173038" indent="-173038" algn="ctr"/>
            <a:r>
              <a:rPr lang="en-US" sz="2400" dirty="0" smtClean="0"/>
              <a:t>NOAA Support of MOBY and MOBY Refresh</a:t>
            </a:r>
          </a:p>
        </p:txBody>
      </p:sp>
      <p:sp>
        <p:nvSpPr>
          <p:cNvPr id="18" name="Rectangle 17"/>
          <p:cNvSpPr/>
          <p:nvPr/>
        </p:nvSpPr>
        <p:spPr>
          <a:xfrm>
            <a:off x="4453217" y="3244334"/>
            <a:ext cx="237566" cy="369332"/>
          </a:xfrm>
          <a:prstGeom prst="rect">
            <a:avLst/>
          </a:prstGeom>
        </p:spPr>
        <p:txBody>
          <a:bodyPr wrap="none">
            <a:spAutoFit/>
          </a:bodyPr>
          <a:lstStyle/>
          <a:p>
            <a:r>
              <a:rPr lang="en-US" dirty="0" smtClean="0"/>
              <a:t> </a:t>
            </a:r>
            <a:endParaRPr lang="en-US" dirty="0"/>
          </a:p>
        </p:txBody>
      </p:sp>
      <p:pic>
        <p:nvPicPr>
          <p:cNvPr id="21" name="Picture 20" descr="MOBYmap.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52600" y="1688083"/>
            <a:ext cx="3276601" cy="3036317"/>
          </a:xfrm>
          <a:prstGeom prst="rect">
            <a:avLst/>
          </a:prstGeom>
        </p:spPr>
      </p:pic>
      <p:pic>
        <p:nvPicPr>
          <p:cNvPr id="22" name="Picture 21"/>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138447" y="1371600"/>
            <a:ext cx="3700753" cy="5042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MOBY_logo.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57200" y="1524000"/>
            <a:ext cx="938639" cy="1331404"/>
          </a:xfrm>
          <a:prstGeom prst="rect">
            <a:avLst/>
          </a:prstGeom>
        </p:spPr>
      </p:pic>
      <p:pic>
        <p:nvPicPr>
          <p:cNvPr id="24" name="Picture 23" descr="nistident_fleft_300ppi_blue.jp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81000" y="4572000"/>
            <a:ext cx="1793366" cy="792093"/>
          </a:xfrm>
          <a:prstGeom prst="rect">
            <a:avLst/>
          </a:prstGeom>
        </p:spPr>
      </p:pic>
      <p:pic>
        <p:nvPicPr>
          <p:cNvPr id="25" name="Picture 13" descr="footer.jpg"/>
          <p:cNvPicPr>
            <a:picLocks noChangeAspect="1"/>
          </p:cNvPicPr>
          <p:nvPr/>
        </p:nvPicPr>
        <p:blipFill>
          <a:blip r:embed="rId9" cstate="print">
            <a:extLst>
              <a:ext uri="{28A0092B-C50C-407E-A947-70E740481C1C}">
                <a14:useLocalDpi xmlns="" xmlns:a14="http://schemas.microsoft.com/office/drawing/2010/main" val="0"/>
              </a:ext>
            </a:extLst>
          </a:blip>
          <a:srcRect r="84167"/>
          <a:stretch>
            <a:fillRect/>
          </a:stretch>
        </p:blipFill>
        <p:spPr bwMode="auto">
          <a:xfrm>
            <a:off x="228600" y="3200400"/>
            <a:ext cx="1447800" cy="89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kumimoji="0" lang="en-US" sz="4400" i="0" u="none" strike="noStrike" kern="1200" cap="none" spc="0" normalizeH="0" baseline="0" noProof="0" dirty="0" smtClean="0">
                <a:ln>
                  <a:noFill/>
                </a:ln>
                <a:effectLst/>
                <a:uLnTx/>
                <a:uFillTx/>
                <a:ea typeface="+mj-ea"/>
                <a:cs typeface="Times New Roman"/>
              </a:rPr>
              <a:t>AERONET-OC</a:t>
            </a:r>
            <a:endParaRPr kumimoji="0" lang="en-US" sz="44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381000" y="990600"/>
            <a:ext cx="4054929" cy="3200400"/>
          </a:xfrm>
          <a:prstGeom prst="rect">
            <a:avLst/>
          </a:prstGeom>
          <a:noFill/>
          <a:ln w="9525">
            <a:noFill/>
            <a:miter lim="800000"/>
            <a:headEnd/>
            <a:tailEnd/>
          </a:ln>
        </p:spPr>
      </p:pic>
      <p:sp>
        <p:nvSpPr>
          <p:cNvPr id="11" name="TextBox 7"/>
          <p:cNvSpPr txBox="1">
            <a:spLocks noChangeArrowheads="1"/>
          </p:cNvSpPr>
          <p:nvPr/>
        </p:nvSpPr>
        <p:spPr bwMode="auto">
          <a:xfrm>
            <a:off x="228600" y="5105400"/>
            <a:ext cx="8534400" cy="1025544"/>
          </a:xfrm>
          <a:prstGeom prst="rect">
            <a:avLst/>
          </a:prstGeom>
          <a:noFill/>
          <a:ln w="9525">
            <a:noFill/>
            <a:miter lim="800000"/>
            <a:headEnd/>
            <a:tailEnd/>
          </a:ln>
        </p:spPr>
        <p:txBody>
          <a:bodyPr wrap="square" lIns="101217" tIns="50613" rIns="101217" bIns="50613">
            <a:prstTxWarp prst="textNoShape">
              <a:avLst/>
            </a:prstTxWarp>
            <a:spAutoFit/>
          </a:bodyPr>
          <a:lstStyle/>
          <a:p>
            <a:r>
              <a:rPr lang="en-US" sz="2000" dirty="0" smtClean="0">
                <a:solidFill>
                  <a:prstClr val="black"/>
                </a:solidFill>
                <a:ea typeface="Arial" pitchFamily="-1" charset="0"/>
                <a:cs typeface="Times New Roman"/>
              </a:rPr>
              <a:t>AERONET-OC data obtained from: </a:t>
            </a:r>
            <a:r>
              <a:rPr lang="en-US" sz="2000" dirty="0" smtClean="0">
                <a:solidFill>
                  <a:prstClr val="black"/>
                </a:solidFill>
                <a:ea typeface="Arial" pitchFamily="-1" charset="0"/>
                <a:cs typeface="Times New Roman"/>
                <a:hlinkClick r:id="rId5"/>
              </a:rPr>
              <a:t>http://aeronet.gsfc.nasa.gov/new_web/ocean_color.html</a:t>
            </a:r>
            <a:r>
              <a:rPr lang="en-US" sz="2000" dirty="0" smtClean="0">
                <a:solidFill>
                  <a:prstClr val="black"/>
                </a:solidFill>
                <a:ea typeface="Arial" pitchFamily="-1" charset="0"/>
                <a:cs typeface="Times New Roman"/>
              </a:rPr>
              <a:t> </a:t>
            </a:r>
          </a:p>
          <a:p>
            <a:r>
              <a:rPr lang="en-US" sz="2000" dirty="0" smtClean="0">
                <a:solidFill>
                  <a:prstClr val="black"/>
                </a:solidFill>
                <a:ea typeface="Arial" pitchFamily="-1" charset="0"/>
                <a:cs typeface="Times New Roman"/>
              </a:rPr>
              <a:t>We thank AERONET-OC PIs and the NASA AERONET program</a:t>
            </a:r>
            <a:endParaRPr lang="en-US" sz="2000" dirty="0">
              <a:solidFill>
                <a:prstClr val="black"/>
              </a:solidFill>
              <a:ea typeface="Arial" pitchFamily="-1" charset="0"/>
              <a:cs typeface="Times New Roman"/>
            </a:endParaRPr>
          </a:p>
        </p:txBody>
      </p:sp>
      <p:graphicFrame>
        <p:nvGraphicFramePr>
          <p:cNvPr id="15" name="Table 14"/>
          <p:cNvGraphicFramePr>
            <a:graphicFrameLocks noGrp="1"/>
          </p:cNvGraphicFramePr>
          <p:nvPr/>
        </p:nvGraphicFramePr>
        <p:xfrm>
          <a:off x="4648200" y="1472077"/>
          <a:ext cx="4114800" cy="2566523"/>
        </p:xfrm>
        <a:graphic>
          <a:graphicData uri="http://schemas.openxmlformats.org/drawingml/2006/table">
            <a:tbl>
              <a:tblPr/>
              <a:tblGrid>
                <a:gridCol w="1057786"/>
                <a:gridCol w="1513964"/>
                <a:gridCol w="1543050"/>
              </a:tblGrid>
              <a:tr h="3715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Times New Roman" pitchFamily="-109" charset="0"/>
                          <a:ea typeface="ＭＳ Ｐゴシック" pitchFamily="-109" charset="-128"/>
                          <a:cs typeface="ＭＳ Ｐゴシック" pitchFamily="-109" charset="-128"/>
                        </a:rPr>
                        <a:t>Site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Times New Roman" pitchFamily="-109" charset="0"/>
                          <a:ea typeface="ＭＳ Ｐゴシック" pitchFamily="-109" charset="-128"/>
                          <a:cs typeface="ＭＳ Ｐゴシック" pitchFamily="-109" charset="-128"/>
                        </a:rPr>
                        <a:t>Full Name</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imes New Roman" pitchFamily="-109" charset="0"/>
                          <a:ea typeface="ＭＳ Ｐゴシック" pitchFamily="-109" charset="-128"/>
                          <a:cs typeface="ＭＳ Ｐゴシック" pitchFamily="-109" charset="-128"/>
                        </a:rPr>
                        <a:t>Location</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183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CSI</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WaveCIS_CSI</a:t>
                      </a:r>
                      <a:r>
                        <a:rPr kumimoji="0" lang="en-US" sz="1400" b="0" i="0" u="none" strike="noStrike" cap="none" normalizeH="0" baseline="30000" dirty="0">
                          <a:ln>
                            <a:noFill/>
                          </a:ln>
                          <a:solidFill>
                            <a:srgbClr val="000000"/>
                          </a:solidFill>
                          <a:effectLst/>
                          <a:latin typeface="Times New Roman" pitchFamily="-109" charset="0"/>
                          <a:ea typeface="ＭＳ Ｐゴシック" pitchFamily="-109" charset="-128"/>
                          <a:cs typeface="ＭＳ Ｐゴシック" pitchFamily="-109" charset="-128"/>
                        </a:rPr>
                        <a:t>1</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Gulf of Mexico</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8470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09" charset="0"/>
                          <a:ea typeface="ＭＳ Ｐゴシック" pitchFamily="-109" charset="-128"/>
                          <a:cs typeface="ＭＳ Ｐゴシック" pitchFamily="-109" charset="-128"/>
                        </a:rPr>
                        <a:t>LISCO</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Long Island Sound Coastal Observatory</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2 miles off shore 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Western Long Island Sound </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731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USC</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Univ. Southern California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SEAPRISM</a:t>
                      </a:r>
                      <a:r>
                        <a:rPr kumimoji="0" lang="en-US" sz="1400" b="0" i="0" u="none" strike="noStrike" cap="none" normalizeH="0" baseline="30000" dirty="0">
                          <a:ln>
                            <a:noFill/>
                          </a:ln>
                          <a:solidFill>
                            <a:srgbClr val="000000"/>
                          </a:solidFill>
                          <a:effectLst/>
                          <a:latin typeface="Times New Roman" pitchFamily="-109" charset="0"/>
                          <a:ea typeface="ＭＳ Ｐゴシック" pitchFamily="-109" charset="-128"/>
                          <a:cs typeface="ＭＳ Ｐゴシック" pitchFamily="-109" charset="-128"/>
                        </a:rPr>
                        <a:t>2</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Times New Roman" pitchFamily="-109" charset="0"/>
                          <a:ea typeface="ＭＳ Ｐゴシック" pitchFamily="-109" charset="-128"/>
                          <a:cs typeface="ＭＳ Ｐゴシック" pitchFamily="-109" charset="-128"/>
                        </a:rPr>
                        <a:t>18 km off the coast of Newport Beach, CA</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16" name="Rectangle 8"/>
          <p:cNvSpPr>
            <a:spLocks noChangeArrowheads="1"/>
          </p:cNvSpPr>
          <p:nvPr/>
        </p:nvSpPr>
        <p:spPr bwMode="auto">
          <a:xfrm>
            <a:off x="228600" y="4191000"/>
            <a:ext cx="8686800" cy="830997"/>
          </a:xfrm>
          <a:prstGeom prst="rect">
            <a:avLst/>
          </a:prstGeom>
          <a:noFill/>
          <a:ln w="9525">
            <a:noFill/>
            <a:miter lim="800000"/>
            <a:headEnd/>
            <a:tailEnd/>
          </a:ln>
        </p:spPr>
        <p:txBody>
          <a:bodyPr wrap="square">
            <a:prstTxWarp prst="textNoShape">
              <a:avLst/>
            </a:prstTxWarp>
            <a:spAutoFit/>
          </a:bodyPr>
          <a:lstStyle/>
          <a:p>
            <a:pPr marL="173038" indent="-173038" algn="ctr"/>
            <a:r>
              <a:rPr lang="en-US" sz="2400" dirty="0" smtClean="0"/>
              <a:t>NOAA is currently working to establish an AERONET-OC Lake Site at Lake Erie (with NOAA/GLERL and Univ. of NH).</a:t>
            </a:r>
            <a:endParaRPr lang="en-US" sz="2400" dirty="0">
              <a:effectLst/>
            </a:endParaRPr>
          </a:p>
        </p:txBody>
      </p:sp>
      <p:sp>
        <p:nvSpPr>
          <p:cNvPr id="13"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14</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4" name="Picture 2"/>
          <p:cNvPicPr>
            <a:picLocks noChangeAspect="1" noChangeArrowheads="1"/>
          </p:cNvPicPr>
          <p:nvPr/>
        </p:nvPicPr>
        <p:blipFill>
          <a:blip r:embed="rId6" cstate="print"/>
          <a:srcRect/>
          <a:stretch>
            <a:fillRect/>
          </a:stretch>
        </p:blipFill>
        <p:spPr bwMode="auto">
          <a:xfrm>
            <a:off x="0" y="6324600"/>
            <a:ext cx="4191000" cy="476250"/>
          </a:xfrm>
          <a:prstGeom prst="rect">
            <a:avLst/>
          </a:prstGeom>
          <a:noFill/>
          <a:ln w="9525">
            <a:noFill/>
            <a:miter lim="800000"/>
            <a:headEnd/>
            <a:tailEnd/>
          </a:ln>
        </p:spPr>
      </p:pic>
      <p:sp>
        <p:nvSpPr>
          <p:cNvPr id="17" name="Rectangle 8"/>
          <p:cNvSpPr>
            <a:spLocks noChangeArrowheads="1"/>
          </p:cNvSpPr>
          <p:nvPr/>
        </p:nvSpPr>
        <p:spPr bwMode="auto">
          <a:xfrm>
            <a:off x="4572000" y="914400"/>
            <a:ext cx="4267200" cy="461665"/>
          </a:xfrm>
          <a:prstGeom prst="rect">
            <a:avLst/>
          </a:prstGeom>
          <a:noFill/>
          <a:ln w="9525">
            <a:noFill/>
            <a:miter lim="800000"/>
            <a:headEnd/>
            <a:tailEnd/>
          </a:ln>
        </p:spPr>
        <p:txBody>
          <a:bodyPr wrap="square">
            <a:prstTxWarp prst="textNoShape">
              <a:avLst/>
            </a:prstTxWarp>
            <a:spAutoFit/>
          </a:bodyPr>
          <a:lstStyle/>
          <a:p>
            <a:pPr marL="173038" indent="-173038" algn="ctr"/>
            <a:r>
              <a:rPr lang="en-US" sz="2400" dirty="0" smtClean="0"/>
              <a:t>NOAA Support of 3 AERONET-OC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8600" y="609600"/>
            <a:ext cx="2438402" cy="1828800"/>
          </a:xfrm>
          <a:prstGeom prst="rect">
            <a:avLst/>
          </a:prstGeom>
        </p:spPr>
      </p:pic>
      <p:pic>
        <p:nvPicPr>
          <p:cNvPr id="26" name="Picture 25"/>
          <p:cNvPicPr>
            <a:picLocks noChangeAspect="1"/>
          </p:cNvPicPr>
          <p:nvPr/>
        </p:nvPicPr>
        <p:blipFill>
          <a:blip r:embed="rId4" cstate="print"/>
          <a:stretch>
            <a:fillRect/>
          </a:stretch>
        </p:blipFill>
        <p:spPr>
          <a:xfrm>
            <a:off x="2362200" y="2514600"/>
            <a:ext cx="4109403" cy="3124200"/>
          </a:xfrm>
          <a:prstGeom prst="rect">
            <a:avLst/>
          </a:prstGeom>
        </p:spPr>
      </p:pic>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5"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8253413" y="0"/>
            <a:ext cx="876300" cy="876300"/>
          </a:xfrm>
          <a:prstGeom prst="rect">
            <a:avLst/>
          </a:prstGeom>
          <a:noFill/>
          <a:ln w="9525">
            <a:noFill/>
            <a:miter lim="800000"/>
            <a:headEnd/>
            <a:tailEnd/>
          </a:ln>
        </p:spPr>
      </p:pic>
      <p:sp>
        <p:nvSpPr>
          <p:cNvPr id="12" name="Title 1"/>
          <p:cNvSpPr txBox="1">
            <a:spLocks/>
          </p:cNvSpPr>
          <p:nvPr/>
        </p:nvSpPr>
        <p:spPr>
          <a:xfrm>
            <a:off x="914400" y="0"/>
            <a:ext cx="7315200" cy="838200"/>
          </a:xfrm>
          <a:prstGeom prst="rect">
            <a:avLst/>
          </a:prstGeom>
          <a:ln>
            <a:no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1"/>
                </a:solidFill>
                <a:effectLst/>
                <a:uLnTx/>
                <a:uFillTx/>
                <a:ea typeface="+mj-ea"/>
                <a:cs typeface="Times New Roman" pitchFamily="18" charset="0"/>
              </a:rPr>
              <a:t>Dedicated  (Annual) VIIRS Cal/Val Cruises</a:t>
            </a:r>
            <a:br>
              <a:rPr kumimoji="0" lang="en-US" sz="3200" i="0" u="none" strike="noStrike" kern="1200" cap="none" spc="0" normalizeH="0" baseline="0" noProof="0" dirty="0" smtClean="0">
                <a:ln>
                  <a:noFill/>
                </a:ln>
                <a:solidFill>
                  <a:schemeClr val="tx1"/>
                </a:solidFill>
                <a:effectLst/>
                <a:uLnTx/>
                <a:uFillTx/>
                <a:ea typeface="+mj-ea"/>
                <a:cs typeface="Times New Roman" pitchFamily="18" charset="0"/>
              </a:rPr>
            </a:br>
            <a:r>
              <a:rPr kumimoji="0" lang="en-US" sz="2400" i="0" u="none" strike="noStrike" kern="1200" cap="none" spc="0" normalizeH="0" baseline="0" noProof="0" dirty="0" smtClean="0">
                <a:ln>
                  <a:noFill/>
                </a:ln>
                <a:solidFill>
                  <a:schemeClr val="tx1"/>
                </a:solidFill>
                <a:effectLst/>
                <a:uLnTx/>
                <a:uFillTx/>
                <a:ea typeface="+mj-ea"/>
                <a:cs typeface="Times New Roman" pitchFamily="18" charset="0"/>
              </a:rPr>
              <a:t>NOAA Ship </a:t>
            </a:r>
            <a:r>
              <a:rPr kumimoji="0" lang="en-US" sz="2400" i="1" u="none" strike="noStrike" kern="1200" cap="none" spc="0" normalizeH="0" baseline="0" noProof="0" dirty="0" smtClean="0">
                <a:ln>
                  <a:noFill/>
                </a:ln>
                <a:solidFill>
                  <a:srgbClr val="008000"/>
                </a:solidFill>
                <a:effectLst/>
                <a:uLnTx/>
                <a:uFillTx/>
                <a:ea typeface="+mj-ea"/>
                <a:cs typeface="Times New Roman" pitchFamily="18" charset="0"/>
              </a:rPr>
              <a:t>Nancy Foster</a:t>
            </a:r>
            <a:endParaRPr kumimoji="0" lang="en-US" sz="2400" i="0" u="none" strike="noStrike" kern="1200" cap="none" spc="0" normalizeH="0" baseline="0" noProof="0" dirty="0">
              <a:ln>
                <a:noFill/>
              </a:ln>
              <a:solidFill>
                <a:schemeClr val="tx1"/>
              </a:solidFill>
              <a:effectLst/>
              <a:uLnTx/>
              <a:uFillTx/>
              <a:ea typeface="+mj-ea"/>
              <a:cs typeface="Times New Roman" pitchFamily="18" charset="0"/>
            </a:endParaRPr>
          </a:p>
        </p:txBody>
      </p:sp>
      <p:sp>
        <p:nvSpPr>
          <p:cNvPr id="13" name="TextBox 12"/>
          <p:cNvSpPr txBox="1"/>
          <p:nvPr/>
        </p:nvSpPr>
        <p:spPr>
          <a:xfrm>
            <a:off x="76200" y="2133600"/>
            <a:ext cx="2971800" cy="3847070"/>
          </a:xfrm>
          <a:prstGeom prst="rect">
            <a:avLst/>
          </a:prstGeom>
          <a:solidFill>
            <a:schemeClr val="bg1"/>
          </a:solidFill>
        </p:spPr>
        <p:txBody>
          <a:bodyPr wrap="square" lIns="91301" tIns="45652" rIns="91301" bIns="45652" rtlCol="0">
            <a:spAutoFit/>
          </a:bodyPr>
          <a:lstStyle/>
          <a:p>
            <a:pPr algn="ctr" defTabSz="456506"/>
            <a:r>
              <a:rPr lang="en-US" sz="2000" b="1" i="1" dirty="0" smtClean="0">
                <a:solidFill>
                  <a:srgbClr val="0000FF"/>
                </a:solidFill>
              </a:rPr>
              <a:t> Measurements</a:t>
            </a:r>
          </a:p>
          <a:p>
            <a:pPr defTabSz="456506">
              <a:buFont typeface="Wingdings" pitchFamily="2" charset="2"/>
              <a:buChar char="Ø"/>
            </a:pPr>
            <a:r>
              <a:rPr lang="en-US" sz="1600" dirty="0" smtClean="0">
                <a:solidFill>
                  <a:prstClr val="black"/>
                </a:solidFill>
                <a:latin typeface="+mn-lt"/>
                <a:cs typeface="Times New Roman"/>
              </a:rPr>
              <a:t>Water-leaving radiances (hyper- and multi-spectral);</a:t>
            </a:r>
          </a:p>
          <a:p>
            <a:pPr defTabSz="456506">
              <a:buFont typeface="Wingdings" pitchFamily="2" charset="2"/>
              <a:buChar char="Ø"/>
            </a:pPr>
            <a:r>
              <a:rPr lang="en-US" sz="1600" dirty="0" smtClean="0">
                <a:solidFill>
                  <a:prstClr val="black"/>
                </a:solidFill>
                <a:latin typeface="+mn-lt"/>
                <a:cs typeface="Times New Roman"/>
              </a:rPr>
              <a:t>Chlorophyll-a and other pigments;</a:t>
            </a:r>
          </a:p>
          <a:p>
            <a:pPr defTabSz="456506">
              <a:buFont typeface="Wingdings" pitchFamily="2" charset="2"/>
              <a:buChar char="Ø"/>
            </a:pPr>
            <a:r>
              <a:rPr lang="en-US" sz="1600" dirty="0" smtClean="0">
                <a:solidFill>
                  <a:prstClr val="black"/>
                </a:solidFill>
                <a:latin typeface="+mn-lt"/>
                <a:cs typeface="Times New Roman"/>
              </a:rPr>
              <a:t>Absorption and backscattering coefficients; </a:t>
            </a:r>
          </a:p>
          <a:p>
            <a:pPr defTabSz="456506">
              <a:buFont typeface="Wingdings" pitchFamily="2" charset="2"/>
              <a:buChar char="Ø"/>
            </a:pPr>
            <a:r>
              <a:rPr lang="en-US" sz="1600" dirty="0" smtClean="0">
                <a:solidFill>
                  <a:prstClr val="black"/>
                </a:solidFill>
                <a:latin typeface="+mn-lt"/>
                <a:cs typeface="Times New Roman"/>
              </a:rPr>
              <a:t>Bi-directional radiance distribution; Phytoplankton physiology; </a:t>
            </a:r>
          </a:p>
          <a:p>
            <a:pPr defTabSz="456506">
              <a:buFont typeface="Wingdings" pitchFamily="2" charset="2"/>
              <a:buChar char="Ø"/>
            </a:pPr>
            <a:r>
              <a:rPr lang="en-US" sz="1600" dirty="0" smtClean="0">
                <a:solidFill>
                  <a:prstClr val="black"/>
                </a:solidFill>
                <a:latin typeface="+mn-lt"/>
                <a:cs typeface="Times New Roman"/>
              </a:rPr>
              <a:t>Carbon (POC, DOC)</a:t>
            </a:r>
          </a:p>
          <a:p>
            <a:pPr defTabSz="456506">
              <a:buFont typeface="Wingdings" pitchFamily="2" charset="2"/>
              <a:buChar char="Ø"/>
            </a:pPr>
            <a:r>
              <a:rPr lang="en-US" sz="1600" dirty="0" smtClean="0">
                <a:solidFill>
                  <a:prstClr val="black"/>
                </a:solidFill>
                <a:latin typeface="+mn-lt"/>
                <a:cs typeface="Times New Roman"/>
              </a:rPr>
              <a:t> CDOM</a:t>
            </a:r>
          </a:p>
          <a:p>
            <a:pPr defTabSz="456506">
              <a:buFont typeface="Wingdings" pitchFamily="2" charset="2"/>
              <a:buChar char="Ø"/>
            </a:pPr>
            <a:r>
              <a:rPr lang="en-US" sz="1600" dirty="0" smtClean="0">
                <a:solidFill>
                  <a:prstClr val="black"/>
                </a:solidFill>
                <a:latin typeface="+mn-lt"/>
                <a:cs typeface="Times New Roman"/>
              </a:rPr>
              <a:t>Total suspended matter; </a:t>
            </a:r>
          </a:p>
          <a:p>
            <a:pPr defTabSz="456506">
              <a:buFont typeface="Wingdings" pitchFamily="2" charset="2"/>
              <a:buChar char="Ø"/>
            </a:pPr>
            <a:r>
              <a:rPr lang="en-US" sz="1600" dirty="0" smtClean="0">
                <a:solidFill>
                  <a:prstClr val="black"/>
                </a:solidFill>
                <a:latin typeface="+mn-lt"/>
                <a:cs typeface="Times New Roman"/>
              </a:rPr>
              <a:t>Aerosol optical depth; </a:t>
            </a:r>
          </a:p>
          <a:p>
            <a:pPr defTabSz="456506">
              <a:buFont typeface="Wingdings" pitchFamily="2" charset="2"/>
              <a:buChar char="Ø"/>
            </a:pPr>
            <a:r>
              <a:rPr lang="en-US" sz="1600" dirty="0" smtClean="0">
                <a:solidFill>
                  <a:prstClr val="black"/>
                </a:solidFill>
                <a:latin typeface="+mn-lt"/>
                <a:cs typeface="Times New Roman"/>
              </a:rPr>
              <a:t>etc. </a:t>
            </a:r>
            <a:endParaRPr lang="en-US" sz="1600" dirty="0">
              <a:solidFill>
                <a:prstClr val="black"/>
              </a:solidFill>
              <a:latin typeface="+mn-lt"/>
              <a:cs typeface="Times New Roman"/>
            </a:endParaRPr>
          </a:p>
        </p:txBody>
      </p:sp>
      <p:sp>
        <p:nvSpPr>
          <p:cNvPr id="14" name="TextBox 13"/>
          <p:cNvSpPr txBox="1"/>
          <p:nvPr/>
        </p:nvSpPr>
        <p:spPr>
          <a:xfrm>
            <a:off x="6400800" y="3962400"/>
            <a:ext cx="2514600" cy="1938855"/>
          </a:xfrm>
          <a:prstGeom prst="rect">
            <a:avLst/>
          </a:prstGeom>
          <a:noFill/>
        </p:spPr>
        <p:txBody>
          <a:bodyPr wrap="square" lIns="91301" tIns="45652" rIns="91301" bIns="45652" rtlCol="0">
            <a:spAutoFit/>
          </a:bodyPr>
          <a:lstStyle/>
          <a:p>
            <a:pPr algn="ctr" defTabSz="456506"/>
            <a:r>
              <a:rPr lang="en-US" sz="2000" b="1" i="1" dirty="0" smtClean="0">
                <a:solidFill>
                  <a:srgbClr val="0000FF"/>
                </a:solidFill>
              </a:rPr>
              <a:t>International, Interagency, and </a:t>
            </a:r>
          </a:p>
          <a:p>
            <a:pPr algn="ctr" defTabSz="456506"/>
            <a:r>
              <a:rPr lang="en-US" sz="2000" b="1" i="1" dirty="0" smtClean="0">
                <a:solidFill>
                  <a:srgbClr val="0000FF"/>
                </a:solidFill>
              </a:rPr>
              <a:t>Academic Collaborations:</a:t>
            </a:r>
            <a:endParaRPr lang="en-US" sz="2000" u="sng" dirty="0" smtClean="0">
              <a:solidFill>
                <a:prstClr val="black"/>
              </a:solidFill>
            </a:endParaRPr>
          </a:p>
          <a:p>
            <a:pPr algn="ctr" defTabSz="456506"/>
            <a:r>
              <a:rPr lang="en-US" sz="2000" dirty="0" smtClean="0">
                <a:solidFill>
                  <a:prstClr val="black"/>
                </a:solidFill>
              </a:rPr>
              <a:t>4 US Agencies, EU-JRC, 6 Universities</a:t>
            </a:r>
          </a:p>
        </p:txBody>
      </p:sp>
      <p:sp>
        <p:nvSpPr>
          <p:cNvPr id="16" name="TextBox 15"/>
          <p:cNvSpPr txBox="1"/>
          <p:nvPr/>
        </p:nvSpPr>
        <p:spPr>
          <a:xfrm>
            <a:off x="6019800" y="990600"/>
            <a:ext cx="2631452" cy="346142"/>
          </a:xfrm>
          <a:prstGeom prst="rect">
            <a:avLst/>
          </a:prstGeom>
          <a:noFill/>
        </p:spPr>
        <p:txBody>
          <a:bodyPr wrap="square" lIns="91301" tIns="45652" rIns="91301" bIns="45652" rtlCol="0">
            <a:spAutoFit/>
          </a:bodyPr>
          <a:lstStyle/>
          <a:p>
            <a:pPr algn="ctr" defTabSz="456506">
              <a:lnSpc>
                <a:spcPct val="90000"/>
              </a:lnSpc>
            </a:pPr>
            <a:r>
              <a:rPr lang="en-US" b="1" i="1" dirty="0" smtClean="0">
                <a:solidFill>
                  <a:srgbClr val="FF0000"/>
                </a:solidFill>
                <a:effectLst>
                  <a:outerShdw blurRad="63500" dist="38100" dir="2700000" algn="tl" rotWithShape="0">
                    <a:srgbClr val="000000">
                      <a:alpha val="43000"/>
                    </a:srgbClr>
                  </a:outerShdw>
                </a:effectLst>
                <a:latin typeface="Times New Roman" panose="02020603050405020304" pitchFamily="18" charset="0"/>
                <a:cs typeface="Times New Roman" panose="02020603050405020304" pitchFamily="18" charset="0"/>
              </a:rPr>
              <a:t>Nov. 2014 Cruise Track </a:t>
            </a:r>
          </a:p>
        </p:txBody>
      </p:sp>
      <p:sp>
        <p:nvSpPr>
          <p:cNvPr id="25" name="TextBox 24"/>
          <p:cNvSpPr txBox="1"/>
          <p:nvPr/>
        </p:nvSpPr>
        <p:spPr>
          <a:xfrm>
            <a:off x="3276600" y="990600"/>
            <a:ext cx="1905000" cy="1323302"/>
          </a:xfrm>
          <a:prstGeom prst="rect">
            <a:avLst/>
          </a:prstGeom>
          <a:noFill/>
        </p:spPr>
        <p:txBody>
          <a:bodyPr wrap="square" lIns="91301" tIns="45652" rIns="91301" bIns="45652" rtlCol="0">
            <a:spAutoFit/>
          </a:bodyPr>
          <a:lstStyle/>
          <a:p>
            <a:pPr algn="ctr" defTabSz="456506"/>
            <a:r>
              <a:rPr lang="en-US" sz="2000" b="1" i="1" dirty="0" smtClean="0">
                <a:solidFill>
                  <a:srgbClr val="0000FF"/>
                </a:solidFill>
              </a:rPr>
              <a:t>Instrument Calibrations  at NOAA</a:t>
            </a:r>
          </a:p>
          <a:p>
            <a:pPr algn="ctr" defTabSz="456506"/>
            <a:r>
              <a:rPr lang="en-US" sz="2000" b="1" i="1" dirty="0" smtClean="0">
                <a:solidFill>
                  <a:srgbClr val="0000FF"/>
                </a:solidFill>
              </a:rPr>
              <a:t>with NIST</a:t>
            </a:r>
          </a:p>
        </p:txBody>
      </p:sp>
      <p:sp>
        <p:nvSpPr>
          <p:cNvPr id="20"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15</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21" name="Picture 2"/>
          <p:cNvPicPr>
            <a:picLocks noChangeAspect="1" noChangeArrowheads="1"/>
          </p:cNvPicPr>
          <p:nvPr/>
        </p:nvPicPr>
        <p:blipFill>
          <a:blip r:embed="rId7" cstate="print"/>
          <a:srcRect/>
          <a:stretch>
            <a:fillRect/>
          </a:stretch>
        </p:blipFill>
        <p:spPr bwMode="auto">
          <a:xfrm>
            <a:off x="0" y="6324600"/>
            <a:ext cx="4191000" cy="476250"/>
          </a:xfrm>
          <a:prstGeom prst="rect">
            <a:avLst/>
          </a:prstGeom>
          <a:noFill/>
          <a:ln w="9525">
            <a:noFill/>
            <a:miter lim="800000"/>
            <a:headEnd/>
            <a:tailEnd/>
          </a:ln>
        </p:spPr>
      </p:pic>
      <p:sp>
        <p:nvSpPr>
          <p:cNvPr id="27" name="TextBox 26"/>
          <p:cNvSpPr txBox="1"/>
          <p:nvPr/>
        </p:nvSpPr>
        <p:spPr>
          <a:xfrm>
            <a:off x="2971800" y="5297305"/>
            <a:ext cx="3505200" cy="341495"/>
          </a:xfrm>
          <a:prstGeom prst="rect">
            <a:avLst/>
          </a:prstGeom>
          <a:solidFill>
            <a:schemeClr val="bg1"/>
          </a:solidFill>
        </p:spPr>
        <p:txBody>
          <a:bodyPr wrap="square" lIns="91301" tIns="45652" rIns="91301" bIns="45652" rtlCol="0">
            <a:spAutoFit/>
          </a:bodyPr>
          <a:lstStyle/>
          <a:p>
            <a:pPr algn="ctr" defTabSz="456506">
              <a:lnSpc>
                <a:spcPct val="90000"/>
              </a:lnSpc>
            </a:pPr>
            <a:r>
              <a:rPr lang="en-US" b="1" i="1" dirty="0" smtClean="0">
                <a:solidFill>
                  <a:srgbClr val="FF0000"/>
                </a:solidFill>
                <a:effectLst>
                  <a:outerShdw blurRad="63500" dist="38100" dir="2700000" algn="tl" rotWithShape="0">
                    <a:srgbClr val="000000">
                      <a:alpha val="43000"/>
                    </a:srgbClr>
                  </a:outerShdw>
                </a:effectLst>
                <a:latin typeface="Times New Roman" panose="02020603050405020304" pitchFamily="18" charset="0"/>
                <a:cs typeface="Times New Roman" panose="02020603050405020304" pitchFamily="18" charset="0"/>
              </a:rPr>
              <a:t>Dec. 2015 Cruise Track </a:t>
            </a:r>
          </a:p>
        </p:txBody>
      </p:sp>
      <p:pic>
        <p:nvPicPr>
          <p:cNvPr id="22" name="Picture 21" descr="cruise_chl_3mon.png"/>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5486400" y="1295400"/>
            <a:ext cx="3525056" cy="2667000"/>
          </a:xfrm>
          <a:prstGeom prst="rect">
            <a:avLst/>
          </a:prstGeom>
        </p:spPr>
      </p:pic>
      <p:sp>
        <p:nvSpPr>
          <p:cNvPr id="30" name="Rectangle 29"/>
          <p:cNvSpPr/>
          <p:nvPr/>
        </p:nvSpPr>
        <p:spPr>
          <a:xfrm>
            <a:off x="5715000" y="1676400"/>
            <a:ext cx="1662545" cy="298724"/>
          </a:xfrm>
          <a:prstGeom prst="rect">
            <a:avLst/>
          </a:prstGeom>
        </p:spPr>
        <p:txBody>
          <a:bodyPr wrap="square" lIns="81958" tIns="40977" rIns="81958" bIns="40977">
            <a:spAutoFit/>
          </a:bodyPr>
          <a:lstStyle/>
          <a:p>
            <a:pPr algn="ctr" defTabSz="820295" fontAlgn="base">
              <a:spcBef>
                <a:spcPct val="0"/>
              </a:spcBef>
              <a:spcAft>
                <a:spcPct val="0"/>
              </a:spcAft>
            </a:pPr>
            <a:r>
              <a:rPr lang="en-US" sz="1400" i="1" dirty="0" smtClean="0">
                <a:solidFill>
                  <a:schemeClr val="bg1"/>
                </a:solidFill>
                <a:latin typeface="Arial" pitchFamily="-84" charset="0"/>
              </a:rPr>
              <a:t>Oct.-Dec. 2014</a:t>
            </a:r>
            <a:endParaRPr lang="en-US" sz="1400" i="1" dirty="0">
              <a:solidFill>
                <a:schemeClr val="bg1"/>
              </a:solidFill>
              <a:latin typeface="Arial" pitchFamily="-84" charset="0"/>
            </a:endParaRPr>
          </a:p>
        </p:txBody>
      </p:sp>
      <p:sp>
        <p:nvSpPr>
          <p:cNvPr id="23" name="Rectangle 22"/>
          <p:cNvSpPr/>
          <p:nvPr/>
        </p:nvSpPr>
        <p:spPr>
          <a:xfrm>
            <a:off x="5638800" y="1371600"/>
            <a:ext cx="1939636" cy="298198"/>
          </a:xfrm>
          <a:prstGeom prst="rect">
            <a:avLst/>
          </a:prstGeom>
        </p:spPr>
        <p:txBody>
          <a:bodyPr wrap="square" lIns="81958" tIns="40977" rIns="81958" bIns="40977">
            <a:spAutoFit/>
          </a:bodyPr>
          <a:lstStyle/>
          <a:p>
            <a:pPr algn="ctr" defTabSz="820295" fontAlgn="base">
              <a:spcBef>
                <a:spcPct val="0"/>
              </a:spcBef>
              <a:spcAft>
                <a:spcPct val="0"/>
              </a:spcAft>
            </a:pPr>
            <a:r>
              <a:rPr lang="en-US" sz="1400" b="1" dirty="0" smtClean="0">
                <a:solidFill>
                  <a:schemeClr val="bg1"/>
                </a:solidFill>
                <a:latin typeface="Arial" pitchFamily="-84" charset="0"/>
              </a:rPr>
              <a:t>VIIRS</a:t>
            </a:r>
            <a:r>
              <a:rPr lang="en-US" sz="1400" dirty="0" smtClean="0">
                <a:solidFill>
                  <a:schemeClr val="bg1"/>
                </a:solidFill>
                <a:latin typeface="Arial" pitchFamily="-84" charset="0"/>
              </a:rPr>
              <a:t> </a:t>
            </a:r>
            <a:r>
              <a:rPr lang="en-US" sz="1400" i="1" dirty="0" smtClean="0">
                <a:solidFill>
                  <a:prstClr val="white"/>
                </a:solidFill>
                <a:latin typeface="Arial" pitchFamily="-84" charset="0"/>
              </a:rPr>
              <a:t>Chlorophyll-a</a:t>
            </a:r>
            <a:endParaRPr lang="en-US" sz="1400" dirty="0">
              <a:solidFill>
                <a:prstClr val="white"/>
              </a:solidFill>
              <a:latin typeface="Arial" pitchFamily="-84" charset="0"/>
            </a:endParaRPr>
          </a:p>
        </p:txBody>
      </p:sp>
      <p:sp>
        <p:nvSpPr>
          <p:cNvPr id="31" name="Rectangle 30"/>
          <p:cNvSpPr/>
          <p:nvPr/>
        </p:nvSpPr>
        <p:spPr>
          <a:xfrm>
            <a:off x="685800" y="5562600"/>
            <a:ext cx="2590800" cy="646331"/>
          </a:xfrm>
          <a:prstGeom prst="rect">
            <a:avLst/>
          </a:prstGeom>
        </p:spPr>
        <p:txBody>
          <a:bodyPr wrap="square">
            <a:spAutoFit/>
          </a:bodyPr>
          <a:lstStyle/>
          <a:p>
            <a:pPr algn="ctr" defTabSz="456506"/>
            <a:r>
              <a:rPr lang="en-US" b="1" i="1" dirty="0" smtClean="0">
                <a:solidFill>
                  <a:srgbClr val="0000FF"/>
                </a:solidFill>
              </a:rPr>
              <a:t>Also Underway</a:t>
            </a:r>
          </a:p>
          <a:p>
            <a:pPr algn="ctr" defTabSz="456506"/>
            <a:r>
              <a:rPr lang="en-US" b="1" i="1" dirty="0" err="1" smtClean="0">
                <a:solidFill>
                  <a:srgbClr val="0000FF"/>
                </a:solidFill>
              </a:rPr>
              <a:t>Flowthrough</a:t>
            </a:r>
            <a:endParaRPr lang="en-US" b="1" i="1" dirty="0" smtClean="0">
              <a:solidFill>
                <a:srgbClr val="0000FF"/>
              </a:solidFill>
            </a:endParaRPr>
          </a:p>
        </p:txBody>
      </p:sp>
      <p:sp>
        <p:nvSpPr>
          <p:cNvPr id="32" name="Rectangle 31"/>
          <p:cNvSpPr/>
          <p:nvPr/>
        </p:nvSpPr>
        <p:spPr>
          <a:xfrm>
            <a:off x="3200400" y="5862935"/>
            <a:ext cx="5029200" cy="461665"/>
          </a:xfrm>
          <a:prstGeom prst="rect">
            <a:avLst/>
          </a:prstGeom>
        </p:spPr>
        <p:txBody>
          <a:bodyPr wrap="square">
            <a:spAutoFit/>
          </a:bodyPr>
          <a:lstStyle/>
          <a:p>
            <a:r>
              <a:rPr lang="en-US" sz="2400" b="1" dirty="0" smtClean="0"/>
              <a:t>http://dx.doi.org/10.7289/V52B8W0Z</a:t>
            </a:r>
            <a:endParaRPr lang="en-US"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16</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1448923" y="0"/>
            <a:ext cx="6255750" cy="1384995"/>
          </a:xfrm>
          <a:prstGeom prst="rect">
            <a:avLst/>
          </a:prstGeom>
          <a:noFill/>
        </p:spPr>
        <p:txBody>
          <a:bodyPr wrap="none" rtlCol="0">
            <a:spAutoFit/>
          </a:bodyPr>
          <a:lstStyle/>
          <a:p>
            <a:pPr algn="ctr"/>
            <a:r>
              <a:rPr lang="en-US" sz="2800" dirty="0" smtClean="0"/>
              <a:t>VIIRS Ocean Color Image from interactive </a:t>
            </a:r>
          </a:p>
          <a:p>
            <a:pPr algn="ctr"/>
            <a:r>
              <a:rPr lang="en-US" sz="2800" dirty="0" smtClean="0"/>
              <a:t>“</a:t>
            </a:r>
            <a:r>
              <a:rPr lang="en-US" sz="2800" dirty="0" err="1" smtClean="0"/>
              <a:t>OCView</a:t>
            </a:r>
            <a:r>
              <a:rPr lang="en-US" sz="2800" dirty="0" smtClean="0"/>
              <a:t>”</a:t>
            </a:r>
            <a:br>
              <a:rPr lang="en-US" sz="2800" dirty="0" smtClean="0"/>
            </a:br>
            <a:endParaRPr lang="en-US" sz="2800" dirty="0" smtClean="0"/>
          </a:p>
        </p:txBody>
      </p:sp>
      <p:pic>
        <p:nvPicPr>
          <p:cNvPr id="13" name="Picture 3"/>
          <p:cNvPicPr>
            <a:picLocks noChangeAspect="1" noChangeArrowheads="1"/>
          </p:cNvPicPr>
          <p:nvPr/>
        </p:nvPicPr>
        <p:blipFill>
          <a:blip r:embed="rId5" cstate="print"/>
          <a:srcRect/>
          <a:stretch>
            <a:fillRect/>
          </a:stretch>
        </p:blipFill>
        <p:spPr bwMode="auto">
          <a:xfrm>
            <a:off x="381000" y="914400"/>
            <a:ext cx="8153400" cy="4892040"/>
          </a:xfrm>
          <a:prstGeom prst="rect">
            <a:avLst/>
          </a:prstGeom>
          <a:noFill/>
          <a:ln w="9525">
            <a:noFill/>
            <a:miter lim="800000"/>
            <a:headEnd/>
            <a:tailEnd/>
          </a:ln>
        </p:spPr>
      </p:pic>
      <p:sp>
        <p:nvSpPr>
          <p:cNvPr id="14" name="TextBox 13"/>
          <p:cNvSpPr txBox="1"/>
          <p:nvPr/>
        </p:nvSpPr>
        <p:spPr>
          <a:xfrm>
            <a:off x="1295400" y="4114800"/>
            <a:ext cx="1905000" cy="400110"/>
          </a:xfrm>
          <a:prstGeom prst="rect">
            <a:avLst/>
          </a:prstGeom>
          <a:noFill/>
        </p:spPr>
        <p:txBody>
          <a:bodyPr wrap="square" rtlCol="0">
            <a:spAutoFit/>
          </a:bodyPr>
          <a:lstStyle/>
          <a:p>
            <a:r>
              <a:rPr lang="en-US" sz="2000" dirty="0" smtClean="0">
                <a:solidFill>
                  <a:schemeClr val="bg1"/>
                </a:solidFill>
              </a:rPr>
              <a:t>Chlorophyll-a</a:t>
            </a:r>
            <a:endParaRPr lang="en-US" sz="2000" dirty="0">
              <a:solidFill>
                <a:schemeClr val="bg1"/>
              </a:solidFill>
            </a:endParaRPr>
          </a:p>
        </p:txBody>
      </p:sp>
      <p:sp>
        <p:nvSpPr>
          <p:cNvPr id="16" name="Rectangle 15"/>
          <p:cNvSpPr/>
          <p:nvPr/>
        </p:nvSpPr>
        <p:spPr>
          <a:xfrm>
            <a:off x="0" y="5801380"/>
            <a:ext cx="9144000" cy="523220"/>
          </a:xfrm>
          <a:prstGeom prst="rect">
            <a:avLst/>
          </a:prstGeom>
        </p:spPr>
        <p:txBody>
          <a:bodyPr wrap="square">
            <a:spAutoFit/>
          </a:bodyPr>
          <a:lstStyle/>
          <a:p>
            <a:pPr algn="ctr"/>
            <a:r>
              <a:rPr lang="en-US" sz="2800" dirty="0" smtClean="0"/>
              <a:t>http://www.star.nesdis.noaa.gov/sod/mecb/color/</a:t>
            </a:r>
            <a:endParaRPr lang="en-US" sz="2800" dirty="0"/>
          </a:p>
        </p:txBody>
      </p:sp>
      <p:sp>
        <p:nvSpPr>
          <p:cNvPr id="17" name="Rectangle 16"/>
          <p:cNvSpPr/>
          <p:nvPr/>
        </p:nvSpPr>
        <p:spPr>
          <a:xfrm>
            <a:off x="685800" y="1066800"/>
            <a:ext cx="2270173" cy="369332"/>
          </a:xfrm>
          <a:prstGeom prst="rect">
            <a:avLst/>
          </a:prstGeom>
        </p:spPr>
        <p:txBody>
          <a:bodyPr wrap="none">
            <a:spAutoFit/>
          </a:bodyPr>
          <a:lstStyle/>
          <a:p>
            <a:r>
              <a:rPr lang="en-US" dirty="0" smtClean="0">
                <a:solidFill>
                  <a:schemeClr val="bg1"/>
                </a:solidFill>
              </a:rPr>
              <a:t>17-25 December 2015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762001" y="1"/>
            <a:ext cx="7543800" cy="863600"/>
          </a:xfrm>
          <a:prstGeom prst="rect">
            <a:avLst/>
          </a:prstGeom>
        </p:spPr>
        <p:txBody>
          <a:bodyPr anchor="ctr">
            <a:noAutofit/>
          </a:bodyPr>
          <a:lstStyle/>
          <a:p>
            <a:pPr lvl="0" algn="ctr">
              <a:spcBef>
                <a:spcPct val="0"/>
              </a:spcBef>
              <a:defRPr/>
            </a:pPr>
            <a:r>
              <a:rPr lang="en-US" sz="4400" dirty="0" smtClean="0">
                <a:cs typeface="Times New Roman"/>
              </a:rPr>
              <a:t>Ocean Color Quality Monitoring</a:t>
            </a:r>
            <a:endParaRPr kumimoji="0" lang="en-US" sz="44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76200" y="1066800"/>
            <a:ext cx="8915400" cy="4939827"/>
          </a:xfrm>
          <a:prstGeom prst="rect">
            <a:avLst/>
          </a:prstGeom>
          <a:noFill/>
          <a:ln w="9525">
            <a:noFill/>
            <a:miter lim="800000"/>
            <a:headEnd/>
            <a:tailEnd/>
          </a:ln>
        </p:spPr>
      </p:pic>
      <p:sp>
        <p:nvSpPr>
          <p:cNvPr id="11"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17</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
        <p:nvSpPr>
          <p:cNvPr id="14" name="Rectangle 13"/>
          <p:cNvSpPr/>
          <p:nvPr/>
        </p:nvSpPr>
        <p:spPr>
          <a:xfrm>
            <a:off x="0" y="5877580"/>
            <a:ext cx="9144000" cy="523220"/>
          </a:xfrm>
          <a:prstGeom prst="rect">
            <a:avLst/>
          </a:prstGeom>
        </p:spPr>
        <p:txBody>
          <a:bodyPr wrap="square">
            <a:spAutoFit/>
          </a:bodyPr>
          <a:lstStyle/>
          <a:p>
            <a:pPr algn="ctr"/>
            <a:r>
              <a:rPr lang="en-US" sz="2800" dirty="0" smtClean="0"/>
              <a:t>http://www.star.nesdis.noaa.gov/sod/mecb/color/</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Autofit/>
          </a:bodyPr>
          <a:lstStyle/>
          <a:p>
            <a:pPr algn="ctr"/>
            <a:r>
              <a:rPr lang="en-US" sz="3200" dirty="0" smtClean="0"/>
              <a:t>CoastWatch/OceanWatch </a:t>
            </a:r>
            <a:endParaRPr lang="en-US" sz="3200" dirty="0" smtClean="0"/>
          </a:p>
          <a:p>
            <a:pPr algn="ctr"/>
            <a:r>
              <a:rPr lang="en-US" sz="3200" dirty="0" smtClean="0"/>
              <a:t>Data </a:t>
            </a:r>
            <a:r>
              <a:rPr lang="en-US" sz="3200" dirty="0" smtClean="0"/>
              <a:t>Distribution</a:t>
            </a:r>
            <a:endParaRPr kumimoji="0" lang="en-US" sz="32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18</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pic>
        <p:nvPicPr>
          <p:cNvPr id="59394" name="Picture 2"/>
          <p:cNvPicPr>
            <a:picLocks noChangeAspect="1" noChangeArrowheads="1"/>
          </p:cNvPicPr>
          <p:nvPr/>
        </p:nvPicPr>
        <p:blipFill>
          <a:blip r:embed="rId5" cstate="print"/>
          <a:srcRect/>
          <a:stretch>
            <a:fillRect/>
          </a:stretch>
        </p:blipFill>
        <p:spPr bwMode="auto">
          <a:xfrm>
            <a:off x="304800" y="990600"/>
            <a:ext cx="5486400" cy="3157222"/>
          </a:xfrm>
          <a:prstGeom prst="rect">
            <a:avLst/>
          </a:prstGeom>
          <a:noFill/>
          <a:ln w="9525">
            <a:noFill/>
            <a:miter lim="800000"/>
            <a:headEnd/>
            <a:tailEnd/>
          </a:ln>
        </p:spPr>
      </p:pic>
      <p:pic>
        <p:nvPicPr>
          <p:cNvPr id="12" name="Picture 2"/>
          <p:cNvPicPr>
            <a:picLocks noChangeAspect="1" noChangeArrowheads="1"/>
          </p:cNvPicPr>
          <p:nvPr/>
        </p:nvPicPr>
        <p:blipFill>
          <a:blip r:embed="rId6" cstate="print"/>
          <a:srcRect/>
          <a:stretch>
            <a:fillRect/>
          </a:stretch>
        </p:blipFill>
        <p:spPr bwMode="auto">
          <a:xfrm>
            <a:off x="3200400" y="2895600"/>
            <a:ext cx="5562600" cy="3127436"/>
          </a:xfrm>
          <a:prstGeom prst="rect">
            <a:avLst/>
          </a:prstGeom>
          <a:noFill/>
          <a:ln w="9525">
            <a:noFill/>
            <a:miter lim="800000"/>
            <a:headEnd/>
            <a:tailEnd/>
          </a:ln>
        </p:spPr>
      </p:pic>
      <p:sp>
        <p:nvSpPr>
          <p:cNvPr id="15" name="TextBox 14"/>
          <p:cNvSpPr txBox="1"/>
          <p:nvPr/>
        </p:nvSpPr>
        <p:spPr>
          <a:xfrm>
            <a:off x="5867401" y="990600"/>
            <a:ext cx="2743199" cy="1938992"/>
          </a:xfrm>
          <a:prstGeom prst="rect">
            <a:avLst/>
          </a:prstGeom>
          <a:noFill/>
        </p:spPr>
        <p:txBody>
          <a:bodyPr wrap="square" rtlCol="0">
            <a:spAutoFit/>
          </a:bodyPr>
          <a:lstStyle/>
          <a:p>
            <a:r>
              <a:rPr lang="en-US" sz="2000" dirty="0" smtClean="0"/>
              <a:t>Examples of polygon L2 granule selector tool </a:t>
            </a:r>
          </a:p>
          <a:p>
            <a:r>
              <a:rPr lang="en-US" sz="2000" dirty="0" smtClean="0"/>
              <a:t>←</a:t>
            </a:r>
          </a:p>
          <a:p>
            <a:r>
              <a:rPr lang="en-US" sz="2000" dirty="0" smtClean="0"/>
              <a:t>And</a:t>
            </a:r>
          </a:p>
          <a:p>
            <a:r>
              <a:rPr lang="en-US" sz="2000" dirty="0" smtClean="0"/>
              <a:t>L3 visualization tool</a:t>
            </a:r>
          </a:p>
          <a:p>
            <a:r>
              <a:rPr lang="en-US" sz="2000" dirty="0" smtClean="0"/>
              <a:t>↓</a:t>
            </a:r>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algn="ct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381000" y="1"/>
            <a:ext cx="8398933" cy="863600"/>
          </a:xfrm>
          <a:prstGeom prst="rect">
            <a:avLst/>
          </a:prstGeom>
        </p:spPr>
        <p:txBody>
          <a:bodyPr anchor="ctr">
            <a:noAutofit/>
          </a:bodyPr>
          <a:lstStyle/>
          <a:p>
            <a:pPr lvl="0" algn="ctr">
              <a:spcBef>
                <a:spcPct val="0"/>
              </a:spcBef>
              <a:defRPr/>
            </a:pPr>
            <a:r>
              <a:rPr lang="en-US" sz="2800" dirty="0" smtClean="0">
                <a:ea typeface="+mj-ea"/>
                <a:cs typeface="Times New Roman"/>
              </a:rPr>
              <a:t>Non-NOAA (Ocean </a:t>
            </a:r>
            <a:r>
              <a:rPr lang="en-US" sz="2800" dirty="0" err="1" smtClean="0">
                <a:ea typeface="+mj-ea"/>
                <a:cs typeface="Times New Roman"/>
              </a:rPr>
              <a:t>Colour</a:t>
            </a:r>
            <a:r>
              <a:rPr lang="en-US" sz="2800" dirty="0" smtClean="0">
                <a:ea typeface="+mj-ea"/>
                <a:cs typeface="Times New Roman"/>
              </a:rPr>
              <a:t>) Satellite </a:t>
            </a:r>
            <a:r>
              <a:rPr lang="en-US" sz="2800" dirty="0" smtClean="0">
                <a:ea typeface="+mj-ea"/>
                <a:cs typeface="Times New Roman"/>
              </a:rPr>
              <a:t>Data at </a:t>
            </a:r>
            <a:r>
              <a:rPr lang="en-US" sz="2800" dirty="0" smtClean="0">
                <a:ea typeface="+mj-ea"/>
                <a:cs typeface="Times New Roman"/>
              </a:rPr>
              <a:t>NOAA</a:t>
            </a:r>
            <a:endParaRPr kumimoji="0" lang="en-US" sz="28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2" name="Content Placeholder 2"/>
          <p:cNvSpPr txBox="1">
            <a:spLocks/>
          </p:cNvSpPr>
          <p:nvPr/>
        </p:nvSpPr>
        <p:spPr>
          <a:xfrm>
            <a:off x="304800" y="990600"/>
            <a:ext cx="8290576" cy="3581400"/>
          </a:xfrm>
          <a:prstGeom prst="rect">
            <a:avLst/>
          </a:prstGeom>
        </p:spPr>
        <p:txBody>
          <a:bodyPr>
            <a:noAutofit/>
          </a:bodyPr>
          <a:lstStyle/>
          <a:p>
            <a:pPr algn="ctr"/>
            <a:r>
              <a:rPr lang="en-US" sz="2400" b="1" dirty="0" smtClean="0"/>
              <a:t>United States and European Union Sign Cooperation Arrangement on Copernicus Earth Observation Data (Oct. 2015)</a:t>
            </a:r>
          </a:p>
          <a:p>
            <a:endParaRPr lang="en-US" sz="2000" dirty="0" smtClean="0"/>
          </a:p>
          <a:p>
            <a:pPr>
              <a:buFont typeface="Arial" pitchFamily="34" charset="0"/>
              <a:buChar char="•"/>
            </a:pPr>
            <a:r>
              <a:rPr lang="en-US" sz="2000" dirty="0" smtClean="0"/>
              <a:t>NOAA and EUMETSAT are working on sub-level technical arrangements</a:t>
            </a:r>
          </a:p>
          <a:p>
            <a:pPr>
              <a:buFont typeface="Arial" pitchFamily="34" charset="0"/>
              <a:buChar char="•"/>
            </a:pPr>
            <a:endParaRPr lang="en-US" sz="2000" dirty="0" smtClean="0"/>
          </a:p>
          <a:p>
            <a:pPr>
              <a:buFont typeface="Arial" pitchFamily="34" charset="0"/>
              <a:buChar char="•"/>
            </a:pPr>
            <a:r>
              <a:rPr lang="en-US" sz="2000" dirty="0" smtClean="0"/>
              <a:t>NOAA will be primary distributor of Sentinel-3 OLCI ocean </a:t>
            </a:r>
            <a:r>
              <a:rPr lang="en-US" sz="2000" dirty="0" err="1" smtClean="0"/>
              <a:t>colour</a:t>
            </a:r>
            <a:r>
              <a:rPr lang="en-US" sz="2000" dirty="0" smtClean="0"/>
              <a:t> data from EUMETSAT to US users</a:t>
            </a:r>
          </a:p>
          <a:p>
            <a:pPr>
              <a:buFont typeface="Arial" pitchFamily="34" charset="0"/>
              <a:buChar char="•"/>
            </a:pPr>
            <a:endParaRPr lang="en-US" sz="2000" dirty="0" smtClean="0"/>
          </a:p>
          <a:p>
            <a:pPr>
              <a:buFont typeface="Arial" pitchFamily="34" charset="0"/>
              <a:buChar char="•"/>
            </a:pPr>
            <a:r>
              <a:rPr lang="en-US" sz="2000" dirty="0" smtClean="0"/>
              <a:t>With the cooperation of EUMETSAT, NOAA has established a multi-cast </a:t>
            </a:r>
            <a:r>
              <a:rPr lang="en-US" sz="2000" dirty="0" smtClean="0"/>
              <a:t>link, </a:t>
            </a:r>
            <a:r>
              <a:rPr lang="en-US" sz="2000" dirty="0" smtClean="0"/>
              <a:t>has accessed test data through this channel and is now ready to receive Sentinel-3 data.</a:t>
            </a:r>
          </a:p>
          <a:p>
            <a:pPr>
              <a:buFont typeface="Arial" pitchFamily="34" charset="0"/>
              <a:buChar char="•"/>
            </a:pPr>
            <a:endParaRPr lang="en-US" sz="2000" dirty="0" smtClean="0">
              <a:latin typeface="Times New Roman"/>
              <a:cs typeface="Times New Roman"/>
            </a:endParaRPr>
          </a:p>
          <a:p>
            <a:pPr lvl="2">
              <a:spcBef>
                <a:spcPts val="0"/>
              </a:spcBef>
            </a:pPr>
            <a:endParaRPr kumimoji="0" lang="en-US" sz="1600" b="0" i="0" u="none" strike="noStrike" kern="1200" cap="none" spc="0" normalizeH="0" baseline="0" noProof="0" dirty="0" smtClean="0">
              <a:ln>
                <a:noFill/>
              </a:ln>
              <a:solidFill>
                <a:srgbClr val="0000FF"/>
              </a:solidFill>
              <a:effectLst/>
              <a:uLnTx/>
              <a:uFillTx/>
              <a:latin typeface="Times New Roman"/>
              <a:ea typeface="+mn-ea"/>
              <a:cs typeface="Times New Roman"/>
            </a:endParaRPr>
          </a:p>
        </p:txBody>
      </p:sp>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19</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
        <p:nvSpPr>
          <p:cNvPr id="10" name="Content Placeholder 2"/>
          <p:cNvSpPr txBox="1">
            <a:spLocks/>
          </p:cNvSpPr>
          <p:nvPr/>
        </p:nvSpPr>
        <p:spPr>
          <a:xfrm>
            <a:off x="457200" y="1600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descr="STAR EUMETSAT Multicast Scenario 1.png"/>
          <p:cNvPicPr>
            <a:picLocks noChangeAspect="1"/>
          </p:cNvPicPr>
          <p:nvPr/>
        </p:nvPicPr>
        <p:blipFill>
          <a:blip r:embed="rId6" cstate="print"/>
          <a:stretch>
            <a:fillRect/>
          </a:stretch>
        </p:blipFill>
        <p:spPr>
          <a:xfrm>
            <a:off x="2898127" y="4343400"/>
            <a:ext cx="5331473" cy="20076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4" name="Subtitle 2"/>
          <p:cNvSpPr txBox="1">
            <a:spLocks noGrp="1"/>
          </p:cNvSpPr>
          <p:nvPr>
            <p:ph type="subTitle" idx="1"/>
          </p:nvPr>
        </p:nvSpPr>
        <p:spPr>
          <a:xfrm>
            <a:off x="838200" y="1219200"/>
            <a:ext cx="7467600" cy="5181600"/>
          </a:xfrm>
          <a:prstGeom prst="rect">
            <a:avLst/>
          </a:prstGeom>
        </p:spPr>
        <p:txBody>
          <a:bodyPr vert="horz" lIns="91354" tIns="45678" rIns="91354" bIns="45678" rtlCol="0">
            <a:noAutofit/>
          </a:bodyPr>
          <a:lstStyle/>
          <a:p>
            <a:pPr algn="l">
              <a:buFont typeface="Arial" pitchFamily="34" charset="0"/>
              <a:buChar char="•"/>
            </a:pPr>
            <a:r>
              <a:rPr lang="en-US" dirty="0" smtClean="0">
                <a:solidFill>
                  <a:schemeClr val="tx1"/>
                </a:solidFill>
                <a:cs typeface="Times New Roman"/>
              </a:rPr>
              <a:t> Mapping </a:t>
            </a:r>
            <a:r>
              <a:rPr lang="en-US" dirty="0" smtClean="0">
                <a:solidFill>
                  <a:schemeClr val="tx1"/>
                </a:solidFill>
                <a:cs typeface="Times New Roman"/>
              </a:rPr>
              <a:t>NOAA Contributions to IOCCG </a:t>
            </a:r>
            <a:r>
              <a:rPr lang="en-US" dirty="0" smtClean="0">
                <a:solidFill>
                  <a:schemeClr val="tx1"/>
                </a:solidFill>
                <a:cs typeface="Times New Roman"/>
              </a:rPr>
              <a:t> </a:t>
            </a:r>
          </a:p>
          <a:p>
            <a:pPr algn="l"/>
            <a:r>
              <a:rPr lang="en-US" dirty="0" smtClean="0">
                <a:solidFill>
                  <a:schemeClr val="tx1"/>
                </a:solidFill>
                <a:cs typeface="Times New Roman"/>
              </a:rPr>
              <a:t> </a:t>
            </a:r>
            <a:r>
              <a:rPr lang="en-US" dirty="0" smtClean="0">
                <a:solidFill>
                  <a:schemeClr val="tx1"/>
                </a:solidFill>
                <a:cs typeface="Times New Roman"/>
              </a:rPr>
              <a:t> </a:t>
            </a:r>
            <a:r>
              <a:rPr lang="en-US" dirty="0" smtClean="0">
                <a:solidFill>
                  <a:schemeClr val="tx1"/>
                </a:solidFill>
                <a:cs typeface="Times New Roman"/>
              </a:rPr>
              <a:t>INSITU-OCR</a:t>
            </a:r>
            <a:endParaRPr lang="en-US" dirty="0" smtClean="0">
              <a:solidFill>
                <a:schemeClr val="tx1"/>
              </a:solidFill>
              <a:cs typeface="Times New Roman"/>
            </a:endParaRPr>
          </a:p>
          <a:p>
            <a:pPr algn="l">
              <a:buFont typeface="Arial" pitchFamily="34" charset="0"/>
              <a:buChar char="•"/>
            </a:pPr>
            <a:r>
              <a:rPr lang="en-US" dirty="0" smtClean="0">
                <a:solidFill>
                  <a:schemeClr val="tx1"/>
                </a:solidFill>
                <a:cs typeface="Times New Roman"/>
              </a:rPr>
              <a:t> NOAA </a:t>
            </a:r>
            <a:r>
              <a:rPr lang="en-US" dirty="0" smtClean="0">
                <a:solidFill>
                  <a:schemeClr val="tx1"/>
                </a:solidFill>
                <a:cs typeface="Times New Roman"/>
              </a:rPr>
              <a:t>“End-to-End” Ocean </a:t>
            </a:r>
            <a:r>
              <a:rPr lang="en-US" dirty="0" err="1" smtClean="0">
                <a:solidFill>
                  <a:schemeClr val="tx1"/>
                </a:solidFill>
                <a:cs typeface="Times New Roman"/>
              </a:rPr>
              <a:t>Colour</a:t>
            </a:r>
            <a:endParaRPr lang="en-US" dirty="0" smtClean="0">
              <a:solidFill>
                <a:schemeClr val="tx1"/>
              </a:solidFill>
              <a:cs typeface="Times New Roman"/>
            </a:endParaRPr>
          </a:p>
          <a:p>
            <a:pPr algn="l">
              <a:buFont typeface="Arial" pitchFamily="34" charset="0"/>
              <a:buChar char="•"/>
            </a:pPr>
            <a:r>
              <a:rPr lang="en-US" dirty="0" smtClean="0">
                <a:solidFill>
                  <a:schemeClr val="tx1"/>
                </a:solidFill>
              </a:rPr>
              <a:t> Plans </a:t>
            </a:r>
            <a:r>
              <a:rPr lang="en-US" dirty="0" smtClean="0">
                <a:solidFill>
                  <a:schemeClr val="tx1"/>
                </a:solidFill>
              </a:rPr>
              <a:t>for utilizing data from upcoming </a:t>
            </a:r>
            <a:endParaRPr lang="en-US" dirty="0" smtClean="0">
              <a:solidFill>
                <a:schemeClr val="tx1"/>
              </a:solidFill>
            </a:endParaRPr>
          </a:p>
          <a:p>
            <a:pPr algn="l"/>
            <a:r>
              <a:rPr lang="en-US" dirty="0" smtClean="0">
                <a:solidFill>
                  <a:schemeClr val="tx1"/>
                </a:solidFill>
              </a:rPr>
              <a:t> </a:t>
            </a:r>
            <a:r>
              <a:rPr lang="en-US" dirty="0" smtClean="0">
                <a:solidFill>
                  <a:schemeClr val="tx1"/>
                </a:solidFill>
              </a:rPr>
              <a:t> </a:t>
            </a:r>
            <a:r>
              <a:rPr lang="en-US" dirty="0" smtClean="0">
                <a:solidFill>
                  <a:schemeClr val="tx1"/>
                </a:solidFill>
              </a:rPr>
              <a:t>international </a:t>
            </a:r>
            <a:r>
              <a:rPr lang="en-US" dirty="0" smtClean="0">
                <a:solidFill>
                  <a:schemeClr val="tx1"/>
                </a:solidFill>
              </a:rPr>
              <a:t>missions</a:t>
            </a:r>
          </a:p>
          <a:p>
            <a:pPr algn="l">
              <a:buFont typeface="Arial" pitchFamily="34" charset="0"/>
              <a:buChar char="•"/>
            </a:pPr>
            <a:r>
              <a:rPr lang="en-US" dirty="0" smtClean="0">
                <a:solidFill>
                  <a:schemeClr val="tx1"/>
                </a:solidFill>
              </a:rPr>
              <a:t> Ocean </a:t>
            </a:r>
            <a:r>
              <a:rPr lang="en-US" dirty="0" smtClean="0">
                <a:solidFill>
                  <a:schemeClr val="tx1"/>
                </a:solidFill>
              </a:rPr>
              <a:t>color data utilization and end-user </a:t>
            </a:r>
            <a:endParaRPr lang="en-US" dirty="0" smtClean="0">
              <a:solidFill>
                <a:schemeClr val="tx1"/>
              </a:solidFill>
            </a:endParaRPr>
          </a:p>
          <a:p>
            <a:pPr algn="l"/>
            <a:r>
              <a:rPr lang="en-US" dirty="0" smtClean="0">
                <a:solidFill>
                  <a:schemeClr val="tx1"/>
                </a:solidFill>
              </a:rPr>
              <a:t> </a:t>
            </a:r>
            <a:r>
              <a:rPr lang="en-US" dirty="0" smtClean="0">
                <a:solidFill>
                  <a:schemeClr val="tx1"/>
                </a:solidFill>
              </a:rPr>
              <a:t> </a:t>
            </a:r>
            <a:r>
              <a:rPr lang="en-US" dirty="0" smtClean="0">
                <a:solidFill>
                  <a:schemeClr val="tx1"/>
                </a:solidFill>
              </a:rPr>
              <a:t>engagement</a:t>
            </a:r>
            <a:endParaRPr lang="en-US" dirty="0" smtClean="0">
              <a:solidFill>
                <a:schemeClr val="tx1"/>
              </a:solidFill>
              <a:cs typeface="Times New Roman"/>
            </a:endParaRPr>
          </a:p>
          <a:p>
            <a:pPr algn="l">
              <a:buFont typeface="Arial" pitchFamily="34" charset="0"/>
              <a:buChar char="•"/>
            </a:pPr>
            <a:r>
              <a:rPr lang="en-US" dirty="0" smtClean="0">
                <a:solidFill>
                  <a:schemeClr val="tx1"/>
                </a:solidFill>
                <a:cs typeface="Times New Roman"/>
              </a:rPr>
              <a:t> Conclusions/Summary/Future </a:t>
            </a:r>
            <a:r>
              <a:rPr lang="en-US" dirty="0" smtClean="0">
                <a:solidFill>
                  <a:schemeClr val="tx1"/>
                </a:solidFill>
                <a:cs typeface="Times New Roman"/>
              </a:rPr>
              <a:t>Directions</a:t>
            </a:r>
          </a:p>
        </p:txBody>
      </p:sp>
      <p:sp>
        <p:nvSpPr>
          <p:cNvPr id="15" name="TextBox 14"/>
          <p:cNvSpPr txBox="1"/>
          <p:nvPr/>
        </p:nvSpPr>
        <p:spPr>
          <a:xfrm>
            <a:off x="3581400" y="0"/>
            <a:ext cx="2034531" cy="830997"/>
          </a:xfrm>
          <a:prstGeom prst="rect">
            <a:avLst/>
          </a:prstGeom>
          <a:noFill/>
        </p:spPr>
        <p:txBody>
          <a:bodyPr wrap="none" rtlCol="0">
            <a:spAutoFit/>
          </a:bodyPr>
          <a:lstStyle/>
          <a:p>
            <a:r>
              <a:rPr lang="en-US" sz="4800" dirty="0" smtClean="0"/>
              <a:t>Outline</a:t>
            </a:r>
            <a:endParaRPr lang="en-US" sz="4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ormAutofit fontScale="67500" lnSpcReduction="20000"/>
          </a:bodyPr>
          <a:lstStyle/>
          <a:p>
            <a:pPr lvl="0" algn="ctr">
              <a:spcBef>
                <a:spcPct val="0"/>
              </a:spcBef>
              <a:defRPr/>
            </a:pPr>
            <a:r>
              <a:rPr kumimoji="0" lang="en-US" sz="2800" b="1" i="0" u="none" strike="noStrike" kern="1200" cap="none" spc="0" normalizeH="0" baseline="0" noProof="0" dirty="0" smtClean="0">
                <a:ln>
                  <a:noFill/>
                </a:ln>
                <a:solidFill>
                  <a:srgbClr val="0000FF"/>
                </a:solidFill>
                <a:effectLst/>
                <a:uLnTx/>
                <a:uFillTx/>
                <a:latin typeface="Times New Roman"/>
                <a:ea typeface="+mj-ea"/>
                <a:cs typeface="Times New Roman"/>
              </a:rPr>
              <a:t/>
            </a:r>
            <a:br>
              <a:rPr kumimoji="0" lang="en-US" sz="2800" b="1" i="0" u="none" strike="noStrike" kern="1200" cap="none" spc="0" normalizeH="0" baseline="0" noProof="0" dirty="0" smtClean="0">
                <a:ln>
                  <a:noFill/>
                </a:ln>
                <a:solidFill>
                  <a:srgbClr val="0000FF"/>
                </a:solidFill>
                <a:effectLst/>
                <a:uLnTx/>
                <a:uFillTx/>
                <a:latin typeface="Times New Roman"/>
                <a:ea typeface="+mj-ea"/>
                <a:cs typeface="Times New Roman"/>
              </a:rPr>
            </a:br>
            <a:r>
              <a:rPr lang="en-US" sz="4500" dirty="0" smtClean="0">
                <a:cs typeface="Times New Roman"/>
              </a:rPr>
              <a:t> </a:t>
            </a:r>
            <a:r>
              <a:rPr lang="en-US" sz="4500" dirty="0" smtClean="0">
                <a:cs typeface="Times New Roman"/>
              </a:rPr>
              <a:t>NOAA Ocean </a:t>
            </a:r>
            <a:r>
              <a:rPr lang="en-US" sz="4500" dirty="0" smtClean="0">
                <a:cs typeface="Times New Roman"/>
              </a:rPr>
              <a:t>Color </a:t>
            </a:r>
            <a:r>
              <a:rPr lang="en-US" sz="4500" dirty="0" smtClean="0">
                <a:cs typeface="Times New Roman"/>
              </a:rPr>
              <a:t>Users/Apps (VIIRS et al.) </a:t>
            </a:r>
            <a:endParaRPr kumimoji="0" lang="en-US" sz="45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2" name="Content Placeholder 2"/>
          <p:cNvSpPr txBox="1">
            <a:spLocks/>
          </p:cNvSpPr>
          <p:nvPr/>
        </p:nvSpPr>
        <p:spPr>
          <a:xfrm>
            <a:off x="304800" y="990600"/>
            <a:ext cx="8382000" cy="5105400"/>
          </a:xfrm>
          <a:prstGeom prst="rect">
            <a:avLst/>
          </a:prstGeom>
        </p:spPr>
        <p:txBody>
          <a:bodyPr>
            <a:noAutofit/>
          </a:bodyPr>
          <a:lstStyle/>
          <a:p>
            <a:pPr marL="342900">
              <a:spcBef>
                <a:spcPct val="20000"/>
              </a:spcBef>
              <a:defRPr/>
            </a:pPr>
            <a:r>
              <a:rPr kumimoji="0" lang="en-US" sz="2800" b="1" i="1" u="none" strike="noStrike" kern="1200" cap="none" spc="0" normalizeH="0" baseline="0" noProof="0" dirty="0" smtClean="0">
                <a:ln>
                  <a:noFill/>
                </a:ln>
                <a:solidFill>
                  <a:schemeClr val="tx1"/>
                </a:solidFill>
                <a:effectLst/>
                <a:uLnTx/>
                <a:uFillTx/>
                <a:ea typeface="+mn-ea"/>
                <a:cs typeface="Times New Roman"/>
              </a:rPr>
              <a:t>Examples within </a:t>
            </a:r>
            <a:r>
              <a:rPr kumimoji="0" lang="en-US" sz="2800" b="1" i="1" u="none" strike="noStrike" kern="1200" cap="none" spc="0" normalizeH="0" baseline="0" noProof="0" dirty="0" smtClean="0">
                <a:ln>
                  <a:noFill/>
                </a:ln>
                <a:solidFill>
                  <a:schemeClr val="tx1"/>
                </a:solidFill>
                <a:effectLst/>
                <a:uLnTx/>
                <a:uFillTx/>
                <a:ea typeface="+mn-ea"/>
                <a:cs typeface="Times New Roman"/>
              </a:rPr>
              <a:t>NOAA</a:t>
            </a:r>
            <a:r>
              <a:rPr kumimoji="0" lang="en-US" sz="2800" b="1" i="1" u="none" strike="noStrike" kern="1200" cap="none" spc="0" normalizeH="0" baseline="0" noProof="0" dirty="0" smtClean="0">
                <a:ln>
                  <a:noFill/>
                </a:ln>
                <a:solidFill>
                  <a:schemeClr val="tx1"/>
                </a:solidFill>
                <a:effectLst/>
                <a:uLnTx/>
                <a:uFillTx/>
                <a:ea typeface="+mn-ea"/>
                <a:cs typeface="Times New Roman"/>
              </a:rPr>
              <a:t>:</a:t>
            </a:r>
          </a:p>
          <a:p>
            <a:pPr marL="342900">
              <a:spcBef>
                <a:spcPct val="20000"/>
              </a:spcBef>
              <a:defRPr/>
            </a:pPr>
            <a:endParaRPr lang="en-US" sz="2000" b="1" i="1" dirty="0" smtClean="0">
              <a:cs typeface="Times New Roman"/>
            </a:endParaRPr>
          </a:p>
          <a:p>
            <a:pPr marL="342900">
              <a:spcBef>
                <a:spcPct val="20000"/>
              </a:spcBef>
              <a:defRPr/>
            </a:pPr>
            <a:r>
              <a:rPr kumimoji="0" lang="en-US" sz="2000" b="1" i="0" u="none" strike="noStrike" kern="1200" cap="none" spc="0" normalizeH="0" baseline="0" noProof="0" dirty="0" smtClean="0">
                <a:ln>
                  <a:noFill/>
                </a:ln>
                <a:solidFill>
                  <a:schemeClr val="tx1"/>
                </a:solidFill>
                <a:effectLst/>
                <a:uLnTx/>
                <a:uFillTx/>
                <a:ea typeface="+mn-ea"/>
                <a:cs typeface="Times New Roman"/>
              </a:rPr>
              <a:t>Fisheries (NMFS) – </a:t>
            </a:r>
            <a:r>
              <a:rPr kumimoji="0" lang="en-US" sz="2000" i="0" u="none" strike="noStrike" kern="1200" cap="none" spc="0" normalizeH="0" baseline="0" noProof="0" dirty="0" smtClean="0">
                <a:ln>
                  <a:noFill/>
                </a:ln>
                <a:solidFill>
                  <a:schemeClr val="tx1"/>
                </a:solidFill>
                <a:effectLst/>
                <a:uLnTx/>
                <a:uFillTx/>
                <a:ea typeface="+mn-ea"/>
                <a:cs typeface="Times New Roman"/>
              </a:rPr>
              <a:t>“Integrated Ecosystem Assessment” stock management;</a:t>
            </a:r>
          </a:p>
          <a:p>
            <a:pPr marL="342900">
              <a:spcBef>
                <a:spcPct val="20000"/>
              </a:spcBef>
              <a:defRPr/>
            </a:pPr>
            <a:r>
              <a:rPr kumimoji="0" lang="en-US" sz="2000" b="1" i="0" u="none" strike="noStrike" kern="1200" cap="none" spc="0" normalizeH="0" baseline="0" noProof="0" dirty="0" smtClean="0">
                <a:ln>
                  <a:noFill/>
                </a:ln>
                <a:solidFill>
                  <a:schemeClr val="tx1"/>
                </a:solidFill>
                <a:effectLst/>
                <a:uLnTx/>
                <a:uFillTx/>
                <a:ea typeface="+mn-ea"/>
                <a:cs typeface="Times New Roman"/>
              </a:rPr>
              <a:t>Operational ocean physical</a:t>
            </a:r>
            <a:r>
              <a:rPr kumimoji="0" lang="en-US" sz="2000" b="1" i="0" u="none" strike="noStrike" kern="1200" cap="none" spc="0" normalizeH="0" noProof="0" dirty="0" smtClean="0">
                <a:ln>
                  <a:noFill/>
                </a:ln>
                <a:solidFill>
                  <a:schemeClr val="tx1"/>
                </a:solidFill>
                <a:effectLst/>
                <a:uLnTx/>
                <a:uFillTx/>
                <a:ea typeface="+mn-ea"/>
                <a:cs typeface="Times New Roman"/>
              </a:rPr>
              <a:t> and biogeochemical </a:t>
            </a:r>
            <a:r>
              <a:rPr kumimoji="0" lang="en-US" sz="2000" b="1" i="0" u="none" strike="noStrike" kern="1200" cap="none" spc="0" normalizeH="0" noProof="0" dirty="0" err="1" smtClean="0">
                <a:ln>
                  <a:noFill/>
                </a:ln>
                <a:solidFill>
                  <a:schemeClr val="tx1"/>
                </a:solidFill>
                <a:effectLst/>
                <a:uLnTx/>
                <a:uFillTx/>
                <a:ea typeface="+mn-ea"/>
                <a:cs typeface="Times New Roman"/>
              </a:rPr>
              <a:t>modelling</a:t>
            </a:r>
            <a:r>
              <a:rPr kumimoji="0" lang="en-US" sz="2000" b="1" i="0" u="none" strike="noStrike" kern="1200" cap="none" spc="0" normalizeH="0" noProof="0" dirty="0" smtClean="0">
                <a:ln>
                  <a:noFill/>
                </a:ln>
                <a:solidFill>
                  <a:schemeClr val="tx1"/>
                </a:solidFill>
                <a:effectLst/>
                <a:uLnTx/>
                <a:uFillTx/>
                <a:ea typeface="+mn-ea"/>
                <a:cs typeface="Times New Roman"/>
              </a:rPr>
              <a:t> </a:t>
            </a:r>
            <a:r>
              <a:rPr kumimoji="0" lang="en-US" sz="2000" b="1" i="0" u="none" strike="noStrike" kern="1200" cap="none" spc="0" normalizeH="0" baseline="0" noProof="0" dirty="0" smtClean="0">
                <a:ln>
                  <a:noFill/>
                </a:ln>
                <a:solidFill>
                  <a:schemeClr val="tx1"/>
                </a:solidFill>
                <a:effectLst/>
                <a:uLnTx/>
                <a:uFillTx/>
                <a:ea typeface="+mn-ea"/>
                <a:cs typeface="Times New Roman"/>
              </a:rPr>
              <a:t>(NWS)</a:t>
            </a:r>
            <a:r>
              <a:rPr kumimoji="0" lang="en-US" sz="2000" b="0" i="0" u="none" strike="noStrike" kern="1200" cap="none" spc="0" normalizeH="0" baseline="0" noProof="0" dirty="0" smtClean="0">
                <a:ln>
                  <a:noFill/>
                </a:ln>
                <a:solidFill>
                  <a:schemeClr val="tx1"/>
                </a:solidFill>
                <a:effectLst/>
                <a:uLnTx/>
                <a:uFillTx/>
                <a:ea typeface="+mn-ea"/>
                <a:cs typeface="Times New Roman"/>
              </a:rPr>
              <a:t>- toward operational</a:t>
            </a:r>
            <a:r>
              <a:rPr kumimoji="0" lang="en-US" sz="2000" b="0" i="0" u="none" strike="noStrike" kern="1200" cap="none" spc="0" normalizeH="0" noProof="0" dirty="0" smtClean="0">
                <a:ln>
                  <a:noFill/>
                </a:ln>
                <a:solidFill>
                  <a:schemeClr val="tx1"/>
                </a:solidFill>
                <a:effectLst/>
                <a:uLnTx/>
                <a:uFillTx/>
                <a:ea typeface="+mn-ea"/>
                <a:cs typeface="Times New Roman"/>
              </a:rPr>
              <a:t> </a:t>
            </a:r>
            <a:r>
              <a:rPr lang="en-US" sz="2000" dirty="0" smtClean="0">
                <a:cs typeface="Times New Roman"/>
              </a:rPr>
              <a:t>o</a:t>
            </a:r>
            <a:r>
              <a:rPr kumimoji="0" lang="en-US" sz="2000" b="0" i="0" u="none" strike="noStrike" kern="1200" cap="none" spc="0" normalizeH="0" baseline="0" noProof="0" dirty="0" err="1" smtClean="0">
                <a:ln>
                  <a:noFill/>
                </a:ln>
                <a:solidFill>
                  <a:schemeClr val="tx1"/>
                </a:solidFill>
                <a:effectLst/>
                <a:uLnTx/>
                <a:uFillTx/>
                <a:ea typeface="+mn-ea"/>
                <a:cs typeface="Times New Roman"/>
              </a:rPr>
              <a:t>cean</a:t>
            </a:r>
            <a:r>
              <a:rPr kumimoji="0" lang="en-US" sz="2000" b="0" i="0" u="none" strike="noStrike" kern="1200" cap="none" spc="0" normalizeH="0" baseline="0" noProof="0" dirty="0" smtClean="0">
                <a:ln>
                  <a:noFill/>
                </a:ln>
                <a:solidFill>
                  <a:schemeClr val="tx1"/>
                </a:solidFill>
                <a:effectLst/>
                <a:uLnTx/>
                <a:uFillTx/>
                <a:ea typeface="+mn-ea"/>
                <a:cs typeface="Times New Roman"/>
              </a:rPr>
              <a:t> </a:t>
            </a:r>
            <a:r>
              <a:rPr kumimoji="0" lang="en-US" sz="2000" b="0" i="0" u="none" strike="noStrike" kern="1200" cap="none" spc="0" normalizeH="0" baseline="0" noProof="0" dirty="0" smtClean="0">
                <a:ln>
                  <a:noFill/>
                </a:ln>
                <a:solidFill>
                  <a:schemeClr val="tx1"/>
                </a:solidFill>
                <a:effectLst/>
                <a:uLnTx/>
                <a:uFillTx/>
                <a:ea typeface="+mn-ea"/>
                <a:cs typeface="Times New Roman"/>
              </a:rPr>
              <a:t>modeling (phys/BGC)/Bio, data assimilation </a:t>
            </a:r>
            <a:r>
              <a:rPr lang="en-US" sz="2000" dirty="0" smtClean="0">
                <a:cs typeface="Times New Roman"/>
              </a:rPr>
              <a:t>&amp; </a:t>
            </a:r>
            <a:r>
              <a:rPr kumimoji="0" lang="en-US" sz="2000" b="0" i="0" u="none" strike="noStrike" kern="1200" cap="none" spc="0" normalizeH="0" baseline="0" noProof="0" dirty="0" smtClean="0">
                <a:ln>
                  <a:noFill/>
                </a:ln>
                <a:solidFill>
                  <a:schemeClr val="tx1"/>
                </a:solidFill>
                <a:effectLst/>
                <a:uLnTx/>
                <a:uFillTx/>
                <a:ea typeface="+mn-ea"/>
                <a:cs typeface="Times New Roman"/>
              </a:rPr>
              <a:t>forecasting</a:t>
            </a:r>
            <a:endParaRPr lang="en-US" sz="2000" dirty="0" smtClean="0">
              <a:cs typeface="Times New Roman"/>
            </a:endParaRPr>
          </a:p>
          <a:p>
            <a:pPr marL="342900">
              <a:spcBef>
                <a:spcPct val="20000"/>
              </a:spcBef>
              <a:defRPr/>
            </a:pPr>
            <a:r>
              <a:rPr kumimoji="0" lang="en-US" sz="2000" b="1" i="0" u="none" strike="noStrike" kern="1200" cap="none" spc="0" normalizeH="0" baseline="0" noProof="0" dirty="0" smtClean="0">
                <a:ln>
                  <a:noFill/>
                </a:ln>
                <a:solidFill>
                  <a:schemeClr val="tx1"/>
                </a:solidFill>
                <a:effectLst/>
                <a:uLnTx/>
                <a:uFillTx/>
                <a:ea typeface="+mn-ea"/>
                <a:cs typeface="Times New Roman"/>
              </a:rPr>
              <a:t>HAB forecasting;</a:t>
            </a:r>
            <a:r>
              <a:rPr kumimoji="0" lang="en-US" sz="2000" b="1" i="0" u="none" strike="noStrike" kern="1200" cap="none" spc="0" normalizeH="0" noProof="0" dirty="0" smtClean="0">
                <a:ln>
                  <a:noFill/>
                </a:ln>
                <a:solidFill>
                  <a:schemeClr val="tx1"/>
                </a:solidFill>
                <a:effectLst/>
                <a:uLnTx/>
                <a:uFillTx/>
                <a:ea typeface="+mn-ea"/>
                <a:cs typeface="Times New Roman"/>
              </a:rPr>
              <a:t> NOAA </a:t>
            </a:r>
            <a:r>
              <a:rPr kumimoji="0" lang="en-US" sz="2000" b="1" i="0" u="none" strike="noStrike" kern="1200" cap="none" spc="0" normalizeH="0" baseline="0" noProof="0" dirty="0" smtClean="0">
                <a:ln>
                  <a:noFill/>
                </a:ln>
                <a:solidFill>
                  <a:schemeClr val="tx1"/>
                </a:solidFill>
                <a:effectLst/>
                <a:uLnTx/>
                <a:uFillTx/>
                <a:ea typeface="+mn-ea"/>
                <a:cs typeface="Times New Roman"/>
              </a:rPr>
              <a:t>Sanctuaries</a:t>
            </a:r>
            <a:r>
              <a:rPr kumimoji="0" lang="en-US" sz="2000" b="1" i="0" u="none" strike="noStrike" kern="1200" cap="none" spc="0" normalizeH="0" noProof="0" dirty="0" smtClean="0">
                <a:ln>
                  <a:noFill/>
                </a:ln>
                <a:solidFill>
                  <a:schemeClr val="tx1"/>
                </a:solidFill>
                <a:effectLst/>
                <a:uLnTx/>
                <a:uFillTx/>
                <a:ea typeface="+mn-ea"/>
                <a:cs typeface="Times New Roman"/>
              </a:rPr>
              <a:t> (research and management) (NOS)</a:t>
            </a:r>
            <a:endParaRPr lang="en-US" sz="2000" b="1" dirty="0" smtClean="0">
              <a:cs typeface="Times New Roman"/>
            </a:endParaRPr>
          </a:p>
          <a:p>
            <a:pPr marL="342900">
              <a:spcBef>
                <a:spcPct val="20000"/>
              </a:spcBef>
              <a:defRPr/>
            </a:pPr>
            <a:r>
              <a:rPr kumimoji="0" lang="en-US" sz="2000" b="1" i="0" u="none" strike="noStrike" kern="1200" cap="none" spc="0" normalizeH="0" baseline="0" noProof="0" dirty="0" smtClean="0">
                <a:ln>
                  <a:noFill/>
                </a:ln>
                <a:solidFill>
                  <a:schemeClr val="tx1"/>
                </a:solidFill>
                <a:effectLst/>
                <a:uLnTx/>
                <a:uFillTx/>
                <a:ea typeface="+mn-ea"/>
                <a:cs typeface="Times New Roman"/>
              </a:rPr>
              <a:t>Isoprene emissions; Ocean Acidification Program  (</a:t>
            </a:r>
            <a:r>
              <a:rPr lang="en-US" sz="2000" b="1" dirty="0" smtClean="0">
                <a:cs typeface="Times New Roman"/>
              </a:rPr>
              <a:t>OAR)</a:t>
            </a:r>
          </a:p>
          <a:p>
            <a:pPr marL="342900">
              <a:spcBef>
                <a:spcPct val="20000"/>
              </a:spcBef>
              <a:defRPr/>
            </a:pPr>
            <a:r>
              <a:rPr lang="en-US" sz="2000" b="1" dirty="0" smtClean="0">
                <a:cs typeface="Times New Roman"/>
              </a:rPr>
              <a:t>Ecosystem Forecasting (</a:t>
            </a:r>
            <a:r>
              <a:rPr kumimoji="0" lang="en-US" sz="2000" b="1" i="0" u="none" strike="noStrike" kern="1200" cap="none" spc="0" normalizeH="0" baseline="0" noProof="0" dirty="0" smtClean="0">
                <a:ln>
                  <a:noFill/>
                </a:ln>
                <a:solidFill>
                  <a:schemeClr val="tx1"/>
                </a:solidFill>
                <a:effectLst/>
                <a:uLnTx/>
                <a:uFillTx/>
                <a:ea typeface="+mn-ea"/>
                <a:cs typeface="Times New Roman"/>
              </a:rPr>
              <a:t>NESDIS)</a:t>
            </a:r>
            <a:r>
              <a:rPr lang="en-US" sz="2000" dirty="0" smtClean="0">
                <a:cs typeface="Times New Roman"/>
              </a:rPr>
              <a:t>: </a:t>
            </a:r>
            <a:r>
              <a:rPr kumimoji="0" lang="en-US" sz="2000" b="0" i="0" u="none" strike="noStrike" kern="1200" cap="none" spc="0" normalizeH="0" baseline="0" noProof="0" dirty="0" smtClean="0">
                <a:ln>
                  <a:noFill/>
                </a:ln>
                <a:solidFill>
                  <a:schemeClr val="tx1"/>
                </a:solidFill>
                <a:effectLst/>
                <a:uLnTx/>
                <a:uFillTx/>
                <a:ea typeface="+mn-ea"/>
                <a:cs typeface="Times New Roman"/>
              </a:rPr>
              <a:t> - </a:t>
            </a:r>
            <a:r>
              <a:rPr kumimoji="0" lang="en-US" sz="2000" i="0" u="none" strike="noStrike" kern="1200" cap="none" spc="0" normalizeH="0" baseline="0" noProof="0" dirty="0" smtClean="0">
                <a:ln>
                  <a:noFill/>
                </a:ln>
                <a:effectLst/>
                <a:uLnTx/>
                <a:uFillTx/>
                <a:ea typeface="+mn-ea"/>
                <a:cs typeface="Times New Roman"/>
              </a:rPr>
              <a:t>support of</a:t>
            </a:r>
            <a:r>
              <a:rPr kumimoji="0" lang="en-US" sz="2000" i="0" u="none" strike="noStrike" kern="1200" cap="none" spc="0" normalizeH="0" noProof="0" dirty="0" smtClean="0">
                <a:ln>
                  <a:noFill/>
                </a:ln>
                <a:effectLst/>
                <a:uLnTx/>
                <a:uFillTx/>
                <a:ea typeface="+mn-ea"/>
                <a:cs typeface="Times New Roman"/>
              </a:rPr>
              <a:t> infrastructure to use satellite data</a:t>
            </a:r>
            <a:endParaRPr lang="en-US" sz="2000" b="1" dirty="0" smtClean="0">
              <a:cs typeface="Times New Roman"/>
            </a:endParaRPr>
          </a:p>
          <a:p>
            <a:pPr marL="285750">
              <a:defRPr/>
            </a:pPr>
            <a:r>
              <a:rPr lang="en-US" sz="2000" b="1" dirty="0" smtClean="0">
                <a:cs typeface="Times New Roman"/>
              </a:rPr>
              <a:t> CoastWatch/OceanWatch</a:t>
            </a:r>
            <a:r>
              <a:rPr lang="en-US" sz="2000" b="1" dirty="0" smtClean="0">
                <a:cs typeface="Times New Roman"/>
              </a:rPr>
              <a:t>: </a:t>
            </a:r>
            <a:r>
              <a:rPr lang="en-US" sz="2000" dirty="0" smtClean="0">
                <a:cs typeface="Times New Roman"/>
              </a:rPr>
              <a:t>Central – Tailoring VIIRS ocean color products for </a:t>
            </a:r>
            <a:r>
              <a:rPr lang="en-US" sz="2000" dirty="0" smtClean="0">
                <a:cs typeface="Times New Roman"/>
              </a:rPr>
              <a:t> </a:t>
            </a:r>
          </a:p>
          <a:p>
            <a:pPr marL="285750">
              <a:defRPr/>
            </a:pPr>
            <a:r>
              <a:rPr lang="en-US" sz="2000" dirty="0" smtClean="0">
                <a:cs typeface="Times New Roman"/>
              </a:rPr>
              <a:t> </a:t>
            </a:r>
            <a:r>
              <a:rPr lang="en-US" sz="2000" dirty="0" smtClean="0">
                <a:cs typeface="Times New Roman"/>
              </a:rPr>
              <a:t>downstream </a:t>
            </a:r>
            <a:r>
              <a:rPr lang="en-US" sz="2000" dirty="0" smtClean="0">
                <a:cs typeface="Times New Roman"/>
              </a:rPr>
              <a:t>users; Distribution portal for users; </a:t>
            </a:r>
            <a:r>
              <a:rPr lang="en-US" sz="2000" dirty="0" smtClean="0">
                <a:cs typeface="Times New Roman"/>
              </a:rPr>
              <a:t>Nodes - NOAA </a:t>
            </a:r>
            <a:r>
              <a:rPr lang="en-US" sz="2000" dirty="0" smtClean="0">
                <a:cs typeface="Times New Roman"/>
              </a:rPr>
              <a:t>Chesapeake </a:t>
            </a:r>
            <a:r>
              <a:rPr lang="en-US" sz="2000" dirty="0" smtClean="0">
                <a:cs typeface="Times New Roman"/>
              </a:rPr>
              <a:t> </a:t>
            </a:r>
          </a:p>
          <a:p>
            <a:pPr marL="285750">
              <a:defRPr/>
            </a:pPr>
            <a:r>
              <a:rPr lang="en-US" sz="2000" dirty="0" smtClean="0">
                <a:cs typeface="Times New Roman"/>
              </a:rPr>
              <a:t> </a:t>
            </a:r>
            <a:r>
              <a:rPr lang="en-US" sz="2000" dirty="0" smtClean="0">
                <a:cs typeface="Times New Roman"/>
              </a:rPr>
              <a:t>Bay </a:t>
            </a:r>
            <a:r>
              <a:rPr lang="en-US" sz="2000" dirty="0" smtClean="0">
                <a:cs typeface="Times New Roman"/>
              </a:rPr>
              <a:t>Office (Chesapeake “Atlantis” </a:t>
            </a:r>
            <a:r>
              <a:rPr lang="en-US" sz="2000" dirty="0" err="1" smtClean="0">
                <a:cs typeface="Times New Roman"/>
              </a:rPr>
              <a:t>modelling</a:t>
            </a:r>
            <a:r>
              <a:rPr lang="en-US" sz="2000" dirty="0" smtClean="0">
                <a:cs typeface="Times New Roman"/>
              </a:rPr>
              <a:t>)</a:t>
            </a:r>
            <a:endParaRPr lang="en-US" sz="2000" b="1" dirty="0" smtClean="0"/>
          </a:p>
          <a:p>
            <a:pPr marL="285750">
              <a:defRPr/>
            </a:pPr>
            <a:r>
              <a:rPr lang="en-US" sz="2000" b="1" dirty="0" smtClean="0">
                <a:cs typeface="Times New Roman"/>
              </a:rPr>
              <a:t> Coral Reef Watch</a:t>
            </a:r>
            <a:r>
              <a:rPr lang="en-US" sz="2000" dirty="0" smtClean="0">
                <a:cs typeface="Times New Roman"/>
              </a:rPr>
              <a:t>: Puerto Rico project – Light and temperature stress </a:t>
            </a:r>
            <a:endParaRPr lang="en-US" sz="2000" dirty="0" smtClean="0">
              <a:cs typeface="Times New Roman"/>
            </a:endParaRPr>
          </a:p>
          <a:p>
            <a:pPr marL="285750">
              <a:defRPr/>
            </a:pPr>
            <a:r>
              <a:rPr lang="en-US" sz="2000" dirty="0" smtClean="0">
                <a:cs typeface="Times New Roman"/>
              </a:rPr>
              <a:t> </a:t>
            </a:r>
            <a:r>
              <a:rPr lang="en-US" sz="2000" dirty="0" smtClean="0">
                <a:cs typeface="Times New Roman"/>
              </a:rPr>
              <a:t>product </a:t>
            </a:r>
            <a:r>
              <a:rPr lang="en-US" sz="2000" dirty="0" smtClean="0">
                <a:cs typeface="Times New Roman"/>
              </a:rPr>
              <a:t>(based on </a:t>
            </a:r>
            <a:r>
              <a:rPr lang="en-US" sz="2000" i="1" dirty="0" err="1" smtClean="0">
                <a:cs typeface="Times New Roman"/>
              </a:rPr>
              <a:t>K</a:t>
            </a:r>
            <a:r>
              <a:rPr lang="en-US" sz="2000" i="1" baseline="-11000" dirty="0" err="1" smtClean="0">
                <a:cs typeface="Times New Roman"/>
              </a:rPr>
              <a:t>d</a:t>
            </a:r>
            <a:r>
              <a:rPr lang="en-US" sz="2000" dirty="0" smtClean="0">
                <a:cs typeface="Times New Roman"/>
              </a:rPr>
              <a:t>(490); also, suspended sediment load product</a:t>
            </a:r>
          </a:p>
          <a:p>
            <a:pPr marL="285750">
              <a:defRPr/>
            </a:pPr>
            <a:r>
              <a:rPr lang="en-US" sz="2000" b="1" i="1" dirty="0" smtClean="0">
                <a:cs typeface="Times New Roman"/>
              </a:rPr>
              <a:t> And </a:t>
            </a:r>
            <a:r>
              <a:rPr lang="en-US" sz="2000" b="1" i="1" dirty="0" smtClean="0">
                <a:cs typeface="Times New Roman"/>
              </a:rPr>
              <a:t>others</a:t>
            </a:r>
          </a:p>
        </p:txBody>
      </p:sp>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20</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r="51189"/>
          <a:stretch>
            <a:fillRect/>
          </a:stretch>
        </p:blipFill>
        <p:spPr bwMode="auto">
          <a:xfrm>
            <a:off x="0" y="836613"/>
            <a:ext cx="4457700"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49644" b="42307"/>
          <a:stretch>
            <a:fillRect/>
          </a:stretch>
        </p:blipFill>
        <p:spPr bwMode="auto">
          <a:xfrm>
            <a:off x="4386263" y="836613"/>
            <a:ext cx="4598987" cy="326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itle 1"/>
          <p:cNvSpPr>
            <a:spLocks noGrp="1"/>
          </p:cNvSpPr>
          <p:nvPr>
            <p:ph type="title"/>
          </p:nvPr>
        </p:nvSpPr>
        <p:spPr bwMode="auto">
          <a:xfrm>
            <a:off x="0" y="112713"/>
            <a:ext cx="9048750" cy="650875"/>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smtClean="0">
                <a:ln>
                  <a:noFill/>
                </a:ln>
                <a:solidFill>
                  <a:srgbClr val="FFC000"/>
                </a:solidFill>
                <a:effectLst/>
                <a:uLnTx/>
                <a:uFillTx/>
              </a:rPr>
              <a:t>NOAA Lake Erie HAB Bulletin </a:t>
            </a:r>
            <a:br>
              <a:rPr kumimoji="0" lang="en-US" altLang="en-US" sz="2800" b="0" i="0" u="none" strike="noStrike" kern="0" cap="none" spc="0" normalizeH="0" baseline="0" noProof="0" dirty="0" smtClean="0">
                <a:ln>
                  <a:noFill/>
                </a:ln>
                <a:solidFill>
                  <a:srgbClr val="FFC000"/>
                </a:solidFill>
                <a:effectLst/>
                <a:uLnTx/>
                <a:uFillTx/>
              </a:rPr>
            </a:br>
            <a:r>
              <a:rPr kumimoji="0" lang="en-US" altLang="en-US" sz="2800" b="0" i="0" u="none" strike="noStrike" kern="0" cap="none" spc="0" normalizeH="0" baseline="0" noProof="0" dirty="0" smtClean="0">
                <a:ln>
                  <a:noFill/>
                </a:ln>
                <a:solidFill>
                  <a:srgbClr val="FFC000"/>
                </a:solidFill>
                <a:effectLst/>
                <a:uLnTx/>
                <a:uFillTx/>
              </a:rPr>
              <a:t>(MERIS 2009-2011, now MODIS, soon </a:t>
            </a:r>
            <a:r>
              <a:rPr kumimoji="0" lang="en-US" altLang="en-US" sz="2800" b="0" i="0" u="none" strike="noStrike" kern="0" cap="none" spc="0" normalizeH="0" baseline="0" noProof="0" dirty="0" smtClean="0">
                <a:ln>
                  <a:noFill/>
                </a:ln>
                <a:solidFill>
                  <a:srgbClr val="FFC000"/>
                </a:solidFill>
                <a:effectLst/>
                <a:uLnTx/>
                <a:uFillTx/>
              </a:rPr>
              <a:t>Sentinel-3/OLCI!)</a:t>
            </a:r>
            <a:endParaRPr kumimoji="0" lang="en-US" altLang="en-US" sz="2800" b="0" i="0" u="none" strike="noStrike" kern="0" cap="none" spc="0" normalizeH="0" baseline="0" noProof="0" dirty="0" smtClean="0">
              <a:ln>
                <a:noFill/>
              </a:ln>
              <a:solidFill>
                <a:srgbClr val="FFC000"/>
              </a:solidFill>
              <a:effectLst/>
              <a:uLnTx/>
              <a:uFillTx/>
            </a:endParaRPr>
          </a:p>
        </p:txBody>
      </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86263" y="3935413"/>
            <a:ext cx="3143250"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0" y="1943100"/>
            <a:ext cx="4067175" cy="2125663"/>
            <a:chOff x="0" y="1943100"/>
            <a:chExt cx="4067175" cy="2125663"/>
          </a:xfrm>
        </p:grpSpPr>
        <p:sp>
          <p:nvSpPr>
            <p:cNvPr id="22" name="Oval 2"/>
            <p:cNvSpPr>
              <a:spLocks noChangeArrowheads="1"/>
            </p:cNvSpPr>
            <p:nvPr/>
          </p:nvSpPr>
          <p:spPr bwMode="auto">
            <a:xfrm>
              <a:off x="752475" y="1943100"/>
              <a:ext cx="3314700" cy="2125663"/>
            </a:xfrm>
            <a:prstGeom prst="ellipse">
              <a:avLst/>
            </a:prstGeom>
            <a:noFill/>
            <a:ln w="28575" algn="ctr">
              <a:solidFill>
                <a:srgbClr val="044ABC"/>
              </a:solidFill>
              <a:round/>
              <a:headEnd/>
              <a:tailEnd/>
            </a:ln>
            <a:extLst>
              <a:ext uri="{909E8E84-426E-40DD-AFC4-6F175D3DCCD1}">
                <a14:hiddenFill xmlns:a14="http://schemas.microsoft.com/office/drawing/2010/main" xmlns="">
                  <a:solidFill>
                    <a:srgbClr val="FFFFFF"/>
                  </a:solidFill>
                </a14:hiddenFill>
              </a:ext>
            </a:extLst>
          </p:spPr>
          <p:txBody>
            <a:bodyPr/>
            <a:lstStyle>
              <a:lvl1pPr marL="342900" indent="-3429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fontAlgn="base">
                <a:lnSpc>
                  <a:spcPct val="80000"/>
                </a:lnSpc>
                <a:spcBef>
                  <a:spcPct val="20000"/>
                </a:spcBef>
                <a:spcAft>
                  <a:spcPct val="0"/>
                </a:spcAft>
                <a:buFontTx/>
                <a:buChar char="•"/>
              </a:pPr>
              <a:endParaRPr lang="en-US" altLang="en-US">
                <a:solidFill>
                  <a:srgbClr val="000000"/>
                </a:solidFill>
                <a:ea typeface="ＭＳ Ｐゴシック" pitchFamily="-84" charset="-128"/>
                <a:cs typeface="Arial" charset="0"/>
              </a:endParaRPr>
            </a:p>
          </p:txBody>
        </p:sp>
        <p:sp>
          <p:nvSpPr>
            <p:cNvPr id="23" name="TextBox 3"/>
            <p:cNvSpPr txBox="1">
              <a:spLocks noChangeArrowheads="1"/>
            </p:cNvSpPr>
            <p:nvPr/>
          </p:nvSpPr>
          <p:spPr bwMode="auto">
            <a:xfrm>
              <a:off x="0" y="1990268"/>
              <a:ext cx="12192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fontAlgn="base" hangingPunct="1">
                <a:spcBef>
                  <a:spcPct val="0"/>
                </a:spcBef>
                <a:spcAft>
                  <a:spcPct val="0"/>
                </a:spcAft>
              </a:pPr>
              <a:r>
                <a:rPr lang="en-US" altLang="en-US" b="1">
                  <a:solidFill>
                    <a:srgbClr val="044ABC"/>
                  </a:solidFill>
                  <a:ea typeface="ＭＳ Ｐゴシック" pitchFamily="-84" charset="-128"/>
                  <a:cs typeface="Arial" charset="0"/>
                </a:rPr>
                <a:t>Bloom from MERIS</a:t>
              </a:r>
            </a:p>
          </p:txBody>
        </p:sp>
      </p:grpSp>
      <p:grpSp>
        <p:nvGrpSpPr>
          <p:cNvPr id="3" name="Group 5"/>
          <p:cNvGrpSpPr>
            <a:grpSpLocks/>
          </p:cNvGrpSpPr>
          <p:nvPr/>
        </p:nvGrpSpPr>
        <p:grpSpPr bwMode="auto">
          <a:xfrm>
            <a:off x="0" y="4371975"/>
            <a:ext cx="4067175" cy="2125663"/>
            <a:chOff x="0" y="4371975"/>
            <a:chExt cx="4067175" cy="2125663"/>
          </a:xfrm>
        </p:grpSpPr>
        <p:sp>
          <p:nvSpPr>
            <p:cNvPr id="25" name="Oval 8"/>
            <p:cNvSpPr>
              <a:spLocks noChangeArrowheads="1"/>
            </p:cNvSpPr>
            <p:nvPr/>
          </p:nvSpPr>
          <p:spPr bwMode="auto">
            <a:xfrm>
              <a:off x="752475" y="4371975"/>
              <a:ext cx="3314700" cy="2125663"/>
            </a:xfrm>
            <a:prstGeom prst="ellipse">
              <a:avLst/>
            </a:prstGeom>
            <a:noFill/>
            <a:ln w="28575" algn="ctr">
              <a:solidFill>
                <a:srgbClr val="044ABC"/>
              </a:solidFill>
              <a:round/>
              <a:headEnd/>
              <a:tailEnd/>
            </a:ln>
            <a:extLst>
              <a:ext uri="{909E8E84-426E-40DD-AFC4-6F175D3DCCD1}">
                <a14:hiddenFill xmlns:a14="http://schemas.microsoft.com/office/drawing/2010/main" xmlns="">
                  <a:solidFill>
                    <a:srgbClr val="FFFFFF"/>
                  </a:solidFill>
                </a14:hiddenFill>
              </a:ext>
            </a:extLst>
          </p:spPr>
          <p:txBody>
            <a:bodyPr/>
            <a:lstStyle>
              <a:lvl1pPr marL="342900" indent="-3429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fontAlgn="base">
                <a:lnSpc>
                  <a:spcPct val="80000"/>
                </a:lnSpc>
                <a:spcBef>
                  <a:spcPct val="20000"/>
                </a:spcBef>
                <a:spcAft>
                  <a:spcPct val="0"/>
                </a:spcAft>
                <a:buFontTx/>
                <a:buChar char="•"/>
              </a:pPr>
              <a:endParaRPr lang="en-US" altLang="en-US">
                <a:solidFill>
                  <a:srgbClr val="000000"/>
                </a:solidFill>
                <a:ea typeface="ＭＳ Ｐゴシック" pitchFamily="-84" charset="-128"/>
                <a:cs typeface="Arial" charset="0"/>
              </a:endParaRPr>
            </a:p>
          </p:txBody>
        </p:sp>
        <p:sp>
          <p:nvSpPr>
            <p:cNvPr id="26" name="TextBox 10"/>
            <p:cNvSpPr txBox="1">
              <a:spLocks noChangeArrowheads="1"/>
            </p:cNvSpPr>
            <p:nvPr/>
          </p:nvSpPr>
          <p:spPr bwMode="auto">
            <a:xfrm>
              <a:off x="0" y="4525902"/>
              <a:ext cx="131445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fontAlgn="base" hangingPunct="1">
                <a:spcBef>
                  <a:spcPct val="0"/>
                </a:spcBef>
                <a:spcAft>
                  <a:spcPct val="0"/>
                </a:spcAft>
              </a:pPr>
              <a:r>
                <a:rPr lang="en-US" altLang="en-US" b="1" dirty="0" smtClean="0">
                  <a:solidFill>
                    <a:srgbClr val="044ABC"/>
                  </a:solidFill>
                  <a:ea typeface="ＭＳ Ｐゴシック" pitchFamily="-84" charset="-128"/>
                  <a:cs typeface="Arial" charset="0"/>
                </a:rPr>
                <a:t>Forecast </a:t>
              </a:r>
              <a:r>
                <a:rPr lang="en-US" altLang="en-US" sz="1600" b="1" dirty="0" smtClean="0">
                  <a:solidFill>
                    <a:srgbClr val="044ABC"/>
                  </a:solidFill>
                  <a:ea typeface="ＭＳ Ｐゴシック" pitchFamily="-84" charset="-128"/>
                  <a:cs typeface="Arial" charset="0"/>
                </a:rPr>
                <a:t>(with Great Lakes CFS)</a:t>
              </a:r>
            </a:p>
          </p:txBody>
        </p:sp>
      </p:grpSp>
      <p:pic>
        <p:nvPicPr>
          <p:cNvPr id="27" name="Picture 2" descr="L:\logos\esa_logo.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6950" y="3397250"/>
            <a:ext cx="803275" cy="317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614" t="35174"/>
          <a:stretch/>
        </p:blipFill>
        <p:spPr bwMode="auto">
          <a:xfrm>
            <a:off x="7914492" y="46023"/>
            <a:ext cx="1180890" cy="1035278"/>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2322" y="-48064"/>
            <a:ext cx="8099522" cy="1138773"/>
          </a:xfrm>
          <a:prstGeom prst="rect">
            <a:avLst/>
          </a:prstGeom>
          <a:noFill/>
        </p:spPr>
        <p:txBody>
          <a:bodyPr wrap="square" rtlCol="0">
            <a:spAutoFit/>
          </a:bodyPr>
          <a:lstStyle/>
          <a:p>
            <a:r>
              <a:rPr lang="en-US" sz="2400" b="1" dirty="0">
                <a:solidFill>
                  <a:prstClr val="black"/>
                </a:solidFill>
                <a:latin typeface="Calibri" panose="020F0502020204030204" pitchFamily="34" charset="0"/>
              </a:rPr>
              <a:t>Satellite &amp; Subsurface Remote Sensing: potential influence</a:t>
            </a:r>
          </a:p>
          <a:p>
            <a:r>
              <a:rPr lang="en-US" sz="2400" b="1" dirty="0">
                <a:solidFill>
                  <a:prstClr val="black"/>
                </a:solidFill>
                <a:latin typeface="Calibri" panose="020F0502020204030204" pitchFamily="34" charset="0"/>
              </a:rPr>
              <a:t>of an upwelling event on HAB dynamics in San Pedro Bay, CA</a:t>
            </a:r>
          </a:p>
          <a:p>
            <a:r>
              <a:rPr lang="en-US" sz="2000" b="1" dirty="0">
                <a:solidFill>
                  <a:prstClr val="black"/>
                </a:solidFill>
                <a:latin typeface="Calibri" panose="020F0502020204030204" pitchFamily="34" charset="0"/>
              </a:rPr>
              <a:t>Gregory J. Doucette, National Ocean Service</a:t>
            </a: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23" y="1055279"/>
            <a:ext cx="3058831" cy="184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 y="4553690"/>
            <a:ext cx="3058831" cy="21519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1" name="Straight Connector 10"/>
          <p:cNvCxnSpPr/>
          <p:nvPr/>
        </p:nvCxnSpPr>
        <p:spPr>
          <a:xfrm>
            <a:off x="1347785" y="1395415"/>
            <a:ext cx="0" cy="472440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76400" y="1395330"/>
            <a:ext cx="0" cy="47244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52058" y="1066800"/>
            <a:ext cx="1981200" cy="1938992"/>
          </a:xfrm>
          <a:prstGeom prst="rect">
            <a:avLst/>
          </a:prstGeom>
          <a:noFill/>
        </p:spPr>
        <p:txBody>
          <a:bodyPr wrap="square" rtlCol="0">
            <a:spAutoFit/>
          </a:bodyPr>
          <a:lstStyle/>
          <a:p>
            <a:pPr algn="ctr"/>
            <a:r>
              <a:rPr lang="en-US" sz="1500" u="sng" dirty="0">
                <a:solidFill>
                  <a:srgbClr val="7030A0"/>
                </a:solidFill>
                <a:latin typeface="Calibri" panose="020F0502020204030204" pitchFamily="34" charset="0"/>
              </a:rPr>
              <a:t>Purple line (</a:t>
            </a:r>
            <a:r>
              <a:rPr lang="en-US" sz="1500" u="sng" dirty="0">
                <a:solidFill>
                  <a:prstClr val="black"/>
                </a:solidFill>
                <a:latin typeface="Impact" panose="020B0806030902050204" pitchFamily="34" charset="0"/>
              </a:rPr>
              <a:t>1</a:t>
            </a:r>
            <a:r>
              <a:rPr lang="en-US" sz="1500" u="sng" dirty="0">
                <a:solidFill>
                  <a:srgbClr val="7030A0"/>
                </a:solidFill>
                <a:latin typeface="Calibri" panose="020F0502020204030204" pitchFamily="34" charset="0"/>
              </a:rPr>
              <a:t>)</a:t>
            </a:r>
            <a:r>
              <a:rPr lang="en-US" sz="1500" dirty="0">
                <a:solidFill>
                  <a:prstClr val="black"/>
                </a:solidFill>
                <a:latin typeface="Calibri" panose="020F0502020204030204" pitchFamily="34" charset="0"/>
              </a:rPr>
              <a:t>: peak of upwelling event revealed by GHRSST data, corresponding to the appearance of cells in HAB genus, </a:t>
            </a:r>
            <a:r>
              <a:rPr lang="en-US" sz="1500" i="1" dirty="0">
                <a:solidFill>
                  <a:prstClr val="black"/>
                </a:solidFill>
                <a:latin typeface="Calibri" panose="020F0502020204030204" pitchFamily="34" charset="0"/>
              </a:rPr>
              <a:t>Pseudo-</a:t>
            </a:r>
            <a:r>
              <a:rPr lang="en-US" sz="1500" i="1" dirty="0" err="1">
                <a:solidFill>
                  <a:prstClr val="black"/>
                </a:solidFill>
                <a:latin typeface="Calibri" panose="020F0502020204030204" pitchFamily="34" charset="0"/>
              </a:rPr>
              <a:t>nitzschia</a:t>
            </a:r>
            <a:r>
              <a:rPr lang="en-US" sz="1500" dirty="0">
                <a:solidFill>
                  <a:prstClr val="black"/>
                </a:solidFill>
                <a:latin typeface="Calibri" panose="020F0502020204030204" pitchFamily="34" charset="0"/>
              </a:rPr>
              <a:t> (PN), at </a:t>
            </a:r>
            <a:r>
              <a:rPr lang="en-US" sz="1500" dirty="0" err="1">
                <a:solidFill>
                  <a:prstClr val="black"/>
                </a:solidFill>
                <a:latin typeface="Calibri" panose="020F0502020204030204" pitchFamily="34" charset="0"/>
              </a:rPr>
              <a:t>ESPmack</a:t>
            </a:r>
            <a:r>
              <a:rPr lang="en-US" sz="1500" dirty="0">
                <a:solidFill>
                  <a:prstClr val="black"/>
                </a:solidFill>
                <a:latin typeface="Calibri" panose="020F0502020204030204" pitchFamily="34" charset="0"/>
              </a:rPr>
              <a:t> mooring </a:t>
            </a:r>
          </a:p>
        </p:txBody>
      </p:sp>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 y="2825301"/>
            <a:ext cx="3058831" cy="18228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33"/>
          <p:cNvSpPr txBox="1"/>
          <p:nvPr/>
        </p:nvSpPr>
        <p:spPr>
          <a:xfrm>
            <a:off x="5127174" y="3733800"/>
            <a:ext cx="1981200" cy="2400657"/>
          </a:xfrm>
          <a:prstGeom prst="rect">
            <a:avLst/>
          </a:prstGeom>
          <a:noFill/>
        </p:spPr>
        <p:txBody>
          <a:bodyPr wrap="square" rtlCol="0">
            <a:spAutoFit/>
          </a:bodyPr>
          <a:lstStyle/>
          <a:p>
            <a:pPr algn="ctr"/>
            <a:r>
              <a:rPr lang="en-US" sz="1500" u="sng" dirty="0">
                <a:solidFill>
                  <a:srgbClr val="0070C0"/>
                </a:solidFill>
                <a:latin typeface="Calibri" panose="020F0502020204030204" pitchFamily="34" charset="0"/>
              </a:rPr>
              <a:t>Blue line (</a:t>
            </a:r>
            <a:r>
              <a:rPr lang="en-US" sz="1500" u="sng" dirty="0">
                <a:solidFill>
                  <a:prstClr val="black"/>
                </a:solidFill>
                <a:latin typeface="Impact" panose="020B0806030902050204" pitchFamily="34" charset="0"/>
              </a:rPr>
              <a:t>2</a:t>
            </a:r>
            <a:r>
              <a:rPr lang="en-US" sz="1500" u="sng" dirty="0">
                <a:solidFill>
                  <a:srgbClr val="0070C0"/>
                </a:solidFill>
                <a:latin typeface="Calibri" panose="020F0502020204030204" pitchFamily="34" charset="0"/>
              </a:rPr>
              <a:t>)</a:t>
            </a:r>
            <a:r>
              <a:rPr lang="en-US" sz="1500" dirty="0">
                <a:solidFill>
                  <a:srgbClr val="0070C0"/>
                </a:solidFill>
                <a:latin typeface="Calibri" panose="020F0502020204030204" pitchFamily="34" charset="0"/>
              </a:rPr>
              <a:t>:</a:t>
            </a:r>
            <a:r>
              <a:rPr lang="en-US" sz="1500" dirty="0">
                <a:solidFill>
                  <a:prstClr val="black"/>
                </a:solidFill>
                <a:latin typeface="Calibri" panose="020F0502020204030204" pitchFamily="34" charset="0"/>
              </a:rPr>
              <a:t> peak of </a:t>
            </a:r>
            <a:r>
              <a:rPr lang="en-US" sz="1500" dirty="0" err="1">
                <a:solidFill>
                  <a:prstClr val="black"/>
                </a:solidFill>
                <a:latin typeface="Calibri" panose="020F0502020204030204" pitchFamily="34" charset="0"/>
              </a:rPr>
              <a:t>domoic</a:t>
            </a:r>
            <a:r>
              <a:rPr lang="en-US" sz="1500" dirty="0">
                <a:solidFill>
                  <a:prstClr val="black"/>
                </a:solidFill>
                <a:latin typeface="Calibri" panose="020F0502020204030204" pitchFamily="34" charset="0"/>
              </a:rPr>
              <a:t> acid (DA) concentration following upwelling relaxation &amp; corresponding to high VIIRS </a:t>
            </a:r>
            <a:r>
              <a:rPr lang="en-US" sz="1500" dirty="0" err="1">
                <a:solidFill>
                  <a:prstClr val="black"/>
                </a:solidFill>
                <a:latin typeface="Calibri" panose="020F0502020204030204" pitchFamily="34" charset="0"/>
              </a:rPr>
              <a:t>chl</a:t>
            </a:r>
            <a:r>
              <a:rPr lang="en-US" sz="1500" dirty="0">
                <a:solidFill>
                  <a:prstClr val="black"/>
                </a:solidFill>
                <a:latin typeface="Calibri" panose="020F0502020204030204" pitchFamily="34" charset="0"/>
              </a:rPr>
              <a:t> signature  &amp; continued presence of </a:t>
            </a:r>
            <a:r>
              <a:rPr lang="en-US" sz="1500" i="1" dirty="0">
                <a:solidFill>
                  <a:prstClr val="black"/>
                </a:solidFill>
                <a:latin typeface="Calibri" panose="020F0502020204030204" pitchFamily="34" charset="0"/>
              </a:rPr>
              <a:t>Pseudo-</a:t>
            </a:r>
            <a:r>
              <a:rPr lang="en-US" sz="1500" i="1" dirty="0" err="1">
                <a:solidFill>
                  <a:prstClr val="black"/>
                </a:solidFill>
                <a:latin typeface="Calibri" panose="020F0502020204030204" pitchFamily="34" charset="0"/>
              </a:rPr>
              <a:t>nitzschia</a:t>
            </a:r>
            <a:r>
              <a:rPr lang="en-US" sz="1500" dirty="0">
                <a:solidFill>
                  <a:prstClr val="black"/>
                </a:solidFill>
                <a:latin typeface="Calibri" panose="020F0502020204030204" pitchFamily="34" charset="0"/>
              </a:rPr>
              <a:t> cells at </a:t>
            </a:r>
            <a:r>
              <a:rPr lang="en-US" sz="1500" dirty="0" err="1">
                <a:solidFill>
                  <a:prstClr val="black"/>
                </a:solidFill>
                <a:latin typeface="Calibri" panose="020F0502020204030204" pitchFamily="34" charset="0"/>
              </a:rPr>
              <a:t>ESPmack</a:t>
            </a:r>
            <a:r>
              <a:rPr lang="en-US" sz="1500" dirty="0">
                <a:solidFill>
                  <a:prstClr val="black"/>
                </a:solidFill>
                <a:latin typeface="Calibri" panose="020F0502020204030204" pitchFamily="34" charset="0"/>
              </a:rPr>
              <a:t> mooring</a:t>
            </a:r>
          </a:p>
        </p:txBody>
      </p:sp>
      <p:sp>
        <p:nvSpPr>
          <p:cNvPr id="18" name="TextBox 17"/>
          <p:cNvSpPr txBox="1"/>
          <p:nvPr/>
        </p:nvSpPr>
        <p:spPr>
          <a:xfrm>
            <a:off x="1630566" y="1203331"/>
            <a:ext cx="274434" cy="307777"/>
          </a:xfrm>
          <a:prstGeom prst="rect">
            <a:avLst/>
          </a:prstGeom>
          <a:noFill/>
        </p:spPr>
        <p:txBody>
          <a:bodyPr wrap="none" rtlCol="0">
            <a:spAutoFit/>
          </a:bodyPr>
          <a:lstStyle/>
          <a:p>
            <a:r>
              <a:rPr lang="en-US" sz="1400" dirty="0">
                <a:solidFill>
                  <a:prstClr val="black"/>
                </a:solidFill>
                <a:latin typeface="Impact" panose="020B0806030902050204" pitchFamily="34" charset="0"/>
              </a:rPr>
              <a:t>2</a:t>
            </a:r>
          </a:p>
        </p:txBody>
      </p:sp>
      <p:sp>
        <p:nvSpPr>
          <p:cNvPr id="40" name="TextBox 39"/>
          <p:cNvSpPr txBox="1"/>
          <p:nvPr/>
        </p:nvSpPr>
        <p:spPr>
          <a:xfrm>
            <a:off x="1114425" y="1200150"/>
            <a:ext cx="253596" cy="307777"/>
          </a:xfrm>
          <a:prstGeom prst="rect">
            <a:avLst/>
          </a:prstGeom>
          <a:noFill/>
        </p:spPr>
        <p:txBody>
          <a:bodyPr wrap="none" rtlCol="0">
            <a:spAutoFit/>
          </a:bodyPr>
          <a:lstStyle/>
          <a:p>
            <a:r>
              <a:rPr lang="en-US" sz="1400" dirty="0">
                <a:solidFill>
                  <a:prstClr val="black"/>
                </a:solidFill>
                <a:latin typeface="Impact" panose="020B0806030902050204" pitchFamily="34" charset="0"/>
              </a:rPr>
              <a:t>1</a:t>
            </a:r>
          </a:p>
        </p:txBody>
      </p:sp>
      <p:grpSp>
        <p:nvGrpSpPr>
          <p:cNvPr id="2" name="Group 19"/>
          <p:cNvGrpSpPr/>
          <p:nvPr/>
        </p:nvGrpSpPr>
        <p:grpSpPr>
          <a:xfrm>
            <a:off x="7239000" y="857250"/>
            <a:ext cx="1600200" cy="2330828"/>
            <a:chOff x="6968430" y="857250"/>
            <a:chExt cx="1600200" cy="2330828"/>
          </a:xfrm>
        </p:grpSpPr>
        <p:pic>
          <p:nvPicPr>
            <p:cNvPr id="43"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51916" y="857250"/>
              <a:ext cx="1264314" cy="1891844"/>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18"/>
            <p:cNvGrpSpPr/>
            <p:nvPr/>
          </p:nvGrpSpPr>
          <p:grpSpPr>
            <a:xfrm>
              <a:off x="6968430" y="2726413"/>
              <a:ext cx="1600200" cy="461665"/>
              <a:chOff x="6968430" y="2726413"/>
              <a:chExt cx="1600200" cy="461665"/>
            </a:xfrm>
          </p:grpSpPr>
          <p:sp>
            <p:nvSpPr>
              <p:cNvPr id="44" name="TextBox 43"/>
              <p:cNvSpPr txBox="1"/>
              <p:nvPr/>
            </p:nvSpPr>
            <p:spPr>
              <a:xfrm>
                <a:off x="6968430" y="2726413"/>
                <a:ext cx="1600200" cy="461665"/>
              </a:xfrm>
              <a:prstGeom prst="rect">
                <a:avLst/>
              </a:prstGeom>
              <a:noFill/>
              <a:ln>
                <a:noFill/>
              </a:ln>
            </p:spPr>
            <p:txBody>
              <a:bodyPr wrap="square" rtlCol="0">
                <a:spAutoFit/>
              </a:bodyPr>
              <a:lstStyle/>
              <a:p>
                <a:pPr algn="ctr"/>
                <a:r>
                  <a:rPr lang="en-US" sz="800" b="1" dirty="0">
                    <a:solidFill>
                      <a:prstClr val="black"/>
                    </a:solidFill>
                    <a:latin typeface="Calibri" panose="020F0502020204030204" pitchFamily="34" charset="0"/>
                  </a:rPr>
                  <a:t>Environmental Sample Processor (</a:t>
                </a:r>
                <a:r>
                  <a:rPr lang="en-US" sz="800" b="1" dirty="0" err="1">
                    <a:solidFill>
                      <a:prstClr val="black"/>
                    </a:solidFill>
                    <a:latin typeface="Calibri" panose="020F0502020204030204" pitchFamily="34" charset="0"/>
                  </a:rPr>
                  <a:t>ESPmack</a:t>
                </a:r>
                <a:r>
                  <a:rPr lang="en-US" sz="800" b="1" dirty="0">
                    <a:solidFill>
                      <a:prstClr val="black"/>
                    </a:solidFill>
                    <a:latin typeface="Calibri" panose="020F0502020204030204" pitchFamily="34" charset="0"/>
                  </a:rPr>
                  <a:t>): subsurface HAB &amp; toxin detection at mooring (    ) </a:t>
                </a:r>
              </a:p>
            </p:txBody>
          </p:sp>
          <p:sp>
            <p:nvSpPr>
              <p:cNvPr id="45" name="5-Point Star 44"/>
              <p:cNvSpPr>
                <a:spLocks noChangeAspect="1"/>
              </p:cNvSpPr>
              <p:nvPr/>
            </p:nvSpPr>
            <p:spPr>
              <a:xfrm>
                <a:off x="8297163" y="3038474"/>
                <a:ext cx="76200" cy="76200"/>
              </a:xfrm>
              <a:prstGeom prst="star5">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8" name="TextBox 27"/>
          <p:cNvSpPr txBox="1"/>
          <p:nvPr/>
        </p:nvSpPr>
        <p:spPr>
          <a:xfrm>
            <a:off x="7057572" y="3276600"/>
            <a:ext cx="2057400" cy="2939266"/>
          </a:xfrm>
          <a:prstGeom prst="rect">
            <a:avLst/>
          </a:prstGeom>
          <a:noFill/>
          <a:ln w="3175">
            <a:solidFill>
              <a:schemeClr val="tx1"/>
            </a:solidFill>
          </a:ln>
        </p:spPr>
        <p:txBody>
          <a:bodyPr wrap="square" rtlCol="0">
            <a:spAutoFit/>
          </a:bodyPr>
          <a:lstStyle/>
          <a:p>
            <a:pPr algn="ctr">
              <a:spcAft>
                <a:spcPts val="600"/>
              </a:spcAft>
            </a:pPr>
            <a:r>
              <a:rPr lang="en-US" sz="1600" b="1" i="1" dirty="0">
                <a:solidFill>
                  <a:prstClr val="black"/>
                </a:solidFill>
                <a:latin typeface="Calibri" panose="020F0502020204030204" pitchFamily="34" charset="0"/>
              </a:rPr>
              <a:t>Observations</a:t>
            </a:r>
          </a:p>
          <a:p>
            <a:pPr marL="174625" indent="-174625">
              <a:spcAft>
                <a:spcPts val="600"/>
              </a:spcAft>
              <a:buClr>
                <a:srgbClr val="FF0000"/>
              </a:buClr>
              <a:buSzPct val="125000"/>
              <a:buFont typeface="Arial" panose="020B0604020202020204" pitchFamily="34" charset="0"/>
              <a:buChar char="•"/>
            </a:pPr>
            <a:r>
              <a:rPr lang="en-US" sz="1400" dirty="0">
                <a:solidFill>
                  <a:prstClr val="black"/>
                </a:solidFill>
                <a:latin typeface="Calibri" panose="020F0502020204030204" pitchFamily="34" charset="0"/>
              </a:rPr>
              <a:t>GHRSST data revealed strong upwelling event at ESP mooring preceding toxic HAB</a:t>
            </a:r>
          </a:p>
          <a:p>
            <a:pPr marL="174625" indent="-174625">
              <a:spcAft>
                <a:spcPts val="600"/>
              </a:spcAft>
              <a:buClr>
                <a:srgbClr val="FF0000"/>
              </a:buClr>
              <a:buSzPct val="125000"/>
              <a:buFont typeface="Arial" panose="020B0604020202020204" pitchFamily="34" charset="0"/>
              <a:buChar char="•"/>
            </a:pPr>
            <a:r>
              <a:rPr lang="en-US" sz="1400" dirty="0">
                <a:solidFill>
                  <a:prstClr val="black"/>
                </a:solidFill>
                <a:latin typeface="Calibri" panose="020F0502020204030204" pitchFamily="34" charset="0"/>
              </a:rPr>
              <a:t> VIIRS chlorophyll data  consistent with PN  HAB associated with upwelling event</a:t>
            </a:r>
          </a:p>
          <a:p>
            <a:pPr marL="174625" indent="-174625">
              <a:spcAft>
                <a:spcPts val="600"/>
              </a:spcAft>
              <a:buClr>
                <a:srgbClr val="FF0000"/>
              </a:buClr>
              <a:buSzPct val="125000"/>
              <a:buFont typeface="Arial" panose="020B0604020202020204" pitchFamily="34" charset="0"/>
              <a:buChar char="•"/>
            </a:pPr>
            <a:r>
              <a:rPr lang="en-US" sz="1400" dirty="0">
                <a:solidFill>
                  <a:prstClr val="black"/>
                </a:solidFill>
                <a:latin typeface="Calibri" panose="020F0502020204030204" pitchFamily="34" charset="0"/>
              </a:rPr>
              <a:t>HAB DA toxicity peaked during upwelling relaxation period</a:t>
            </a:r>
          </a:p>
        </p:txBody>
      </p:sp>
      <p:sp>
        <p:nvSpPr>
          <p:cNvPr id="27" name="TextBox 26"/>
          <p:cNvSpPr txBox="1"/>
          <p:nvPr/>
        </p:nvSpPr>
        <p:spPr>
          <a:xfrm>
            <a:off x="-76200" y="6718756"/>
            <a:ext cx="761998" cy="215444"/>
          </a:xfrm>
          <a:prstGeom prst="rect">
            <a:avLst/>
          </a:prstGeom>
          <a:noFill/>
        </p:spPr>
        <p:txBody>
          <a:bodyPr wrap="square" rtlCol="0">
            <a:spAutoFit/>
          </a:bodyPr>
          <a:lstStyle/>
          <a:p>
            <a:pPr algn="ctr"/>
            <a:r>
              <a:rPr lang="en-US" sz="800" b="1" dirty="0">
                <a:solidFill>
                  <a:prstClr val="black"/>
                </a:solidFill>
                <a:latin typeface="Calibri" panose="020F0502020204030204" pitchFamily="34" charset="0"/>
              </a:rPr>
              <a:t>August 2015</a:t>
            </a:r>
          </a:p>
        </p:txBody>
      </p:sp>
      <p:grpSp>
        <p:nvGrpSpPr>
          <p:cNvPr id="4" name="Group 1"/>
          <p:cNvGrpSpPr/>
          <p:nvPr/>
        </p:nvGrpSpPr>
        <p:grpSpPr>
          <a:xfrm>
            <a:off x="2993952" y="3043298"/>
            <a:ext cx="2228850" cy="2724150"/>
            <a:chOff x="2993952" y="3043298"/>
            <a:chExt cx="2228850" cy="2724150"/>
          </a:xfrm>
        </p:grpSpPr>
        <p:grpSp>
          <p:nvGrpSpPr>
            <p:cNvPr id="5" name="Group 15"/>
            <p:cNvGrpSpPr/>
            <p:nvPr/>
          </p:nvGrpSpPr>
          <p:grpSpPr>
            <a:xfrm>
              <a:off x="2993952" y="3043298"/>
              <a:ext cx="2228850" cy="2724150"/>
              <a:chOff x="3052008" y="3043298"/>
              <a:chExt cx="2228850" cy="2724150"/>
            </a:xfrm>
          </p:grpSpPr>
          <p:pic>
            <p:nvPicPr>
              <p:cNvPr id="8"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052008" y="3043298"/>
                <a:ext cx="2228850" cy="2724150"/>
              </a:xfrm>
              <a:prstGeom prst="rect">
                <a:avLst/>
              </a:prstGeom>
            </p:spPr>
          </p:pic>
          <p:sp>
            <p:nvSpPr>
              <p:cNvPr id="31" name="5-Point Star 30"/>
              <p:cNvSpPr>
                <a:spLocks noChangeAspect="1"/>
              </p:cNvSpPr>
              <p:nvPr/>
            </p:nvSpPr>
            <p:spPr>
              <a:xfrm>
                <a:off x="4686300" y="3841750"/>
                <a:ext cx="76200" cy="76200"/>
              </a:xfrm>
              <a:prstGeom prst="star5">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4425042" y="3886200"/>
                <a:ext cx="598716" cy="215444"/>
              </a:xfrm>
              <a:prstGeom prst="rect">
                <a:avLst/>
              </a:prstGeom>
              <a:noFill/>
            </p:spPr>
            <p:txBody>
              <a:bodyPr wrap="square" rtlCol="0">
                <a:spAutoFit/>
              </a:bodyPr>
              <a:lstStyle/>
              <a:p>
                <a:pPr algn="ctr"/>
                <a:r>
                  <a:rPr lang="en-US" sz="800" b="1" dirty="0" err="1">
                    <a:solidFill>
                      <a:prstClr val="black"/>
                    </a:solidFill>
                    <a:latin typeface="Calibri" panose="020F0502020204030204" pitchFamily="34" charset="0"/>
                  </a:rPr>
                  <a:t>ESPmack</a:t>
                </a:r>
                <a:endParaRPr lang="en-US" sz="800" b="1" dirty="0">
                  <a:solidFill>
                    <a:prstClr val="black"/>
                  </a:solidFill>
                  <a:latin typeface="Calibri" panose="020F0502020204030204" pitchFamily="34" charset="0"/>
                </a:endParaRPr>
              </a:p>
            </p:txBody>
          </p:sp>
        </p:grpSp>
        <p:sp>
          <p:nvSpPr>
            <p:cNvPr id="30" name="TextBox 29"/>
            <p:cNvSpPr txBox="1"/>
            <p:nvPr/>
          </p:nvSpPr>
          <p:spPr>
            <a:xfrm>
              <a:off x="3145971" y="4540257"/>
              <a:ext cx="1921329" cy="430887"/>
            </a:xfrm>
            <a:prstGeom prst="rect">
              <a:avLst/>
            </a:prstGeom>
            <a:noFill/>
          </p:spPr>
          <p:txBody>
            <a:bodyPr wrap="square" rtlCol="0">
              <a:spAutoFit/>
            </a:bodyPr>
            <a:lstStyle/>
            <a:p>
              <a:pPr algn="ctr"/>
              <a:r>
                <a:rPr lang="en-US" sz="1100" b="1" dirty="0">
                  <a:solidFill>
                    <a:prstClr val="black"/>
                  </a:solidFill>
                  <a:latin typeface="Calibri" panose="020F0502020204030204" pitchFamily="34" charset="0"/>
                </a:rPr>
                <a:t>VIIRS </a:t>
              </a:r>
              <a:r>
                <a:rPr lang="en-US" sz="1100" b="1" dirty="0" err="1">
                  <a:solidFill>
                    <a:prstClr val="black"/>
                  </a:solidFill>
                  <a:latin typeface="Calibri" panose="020F0502020204030204" pitchFamily="34" charset="0"/>
                </a:rPr>
                <a:t>Chl</a:t>
              </a:r>
              <a:r>
                <a:rPr lang="en-US" sz="1100" b="1" dirty="0">
                  <a:solidFill>
                    <a:prstClr val="black"/>
                  </a:solidFill>
                  <a:latin typeface="Calibri" panose="020F0502020204030204" pitchFamily="34" charset="0"/>
                </a:rPr>
                <a:t>: San Pedro Bay, CA; 8-day composite (2014-04-11)</a:t>
              </a:r>
            </a:p>
          </p:txBody>
        </p:sp>
      </p:grpSp>
      <p:grpSp>
        <p:nvGrpSpPr>
          <p:cNvPr id="9" name="Group 2"/>
          <p:cNvGrpSpPr/>
          <p:nvPr/>
        </p:nvGrpSpPr>
        <p:grpSpPr>
          <a:xfrm>
            <a:off x="4799694" y="842736"/>
            <a:ext cx="2228850" cy="2724150"/>
            <a:chOff x="4799694" y="842736"/>
            <a:chExt cx="2228850" cy="2724150"/>
          </a:xfrm>
        </p:grpSpPr>
        <p:grpSp>
          <p:nvGrpSpPr>
            <p:cNvPr id="10" name="Group 16"/>
            <p:cNvGrpSpPr/>
            <p:nvPr/>
          </p:nvGrpSpPr>
          <p:grpSpPr>
            <a:xfrm>
              <a:off x="4799694" y="842736"/>
              <a:ext cx="2228850" cy="2724150"/>
              <a:chOff x="4781550" y="857250"/>
              <a:chExt cx="2228850" cy="2724150"/>
            </a:xfrm>
          </p:grpSpPr>
          <p:pic>
            <p:nvPicPr>
              <p:cNvPr id="7" name="Picture 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781550" y="857250"/>
                <a:ext cx="2228850" cy="2724150"/>
              </a:xfrm>
              <a:prstGeom prst="rect">
                <a:avLst/>
              </a:prstGeom>
            </p:spPr>
          </p:pic>
          <p:sp>
            <p:nvSpPr>
              <p:cNvPr id="13" name="5-Point Star 12"/>
              <p:cNvSpPr>
                <a:spLocks noChangeAspect="1"/>
              </p:cNvSpPr>
              <p:nvPr/>
            </p:nvSpPr>
            <p:spPr>
              <a:xfrm>
                <a:off x="6435725" y="1631956"/>
                <a:ext cx="76200" cy="76200"/>
              </a:xfrm>
              <a:prstGeom prst="star5">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6178321" y="1676400"/>
                <a:ext cx="598716" cy="215444"/>
              </a:xfrm>
              <a:prstGeom prst="rect">
                <a:avLst/>
              </a:prstGeom>
              <a:noFill/>
            </p:spPr>
            <p:txBody>
              <a:bodyPr wrap="square" rtlCol="0">
                <a:spAutoFit/>
              </a:bodyPr>
              <a:lstStyle/>
              <a:p>
                <a:pPr algn="ctr"/>
                <a:r>
                  <a:rPr lang="en-US" sz="800" b="1" dirty="0" err="1">
                    <a:solidFill>
                      <a:prstClr val="black"/>
                    </a:solidFill>
                    <a:latin typeface="Calibri" panose="020F0502020204030204" pitchFamily="34" charset="0"/>
                  </a:rPr>
                  <a:t>ESPmack</a:t>
                </a:r>
                <a:endParaRPr lang="en-US" sz="800" b="1" dirty="0">
                  <a:solidFill>
                    <a:prstClr val="black"/>
                  </a:solidFill>
                  <a:latin typeface="Calibri" panose="020F0502020204030204" pitchFamily="34" charset="0"/>
                </a:endParaRPr>
              </a:p>
            </p:txBody>
          </p:sp>
        </p:grpSp>
        <p:sp>
          <p:nvSpPr>
            <p:cNvPr id="29" name="TextBox 28"/>
            <p:cNvSpPr txBox="1"/>
            <p:nvPr/>
          </p:nvSpPr>
          <p:spPr>
            <a:xfrm>
              <a:off x="4953000" y="2348601"/>
              <a:ext cx="1921329" cy="430887"/>
            </a:xfrm>
            <a:prstGeom prst="rect">
              <a:avLst/>
            </a:prstGeom>
            <a:noFill/>
          </p:spPr>
          <p:txBody>
            <a:bodyPr wrap="square" rtlCol="0">
              <a:spAutoFit/>
            </a:bodyPr>
            <a:lstStyle/>
            <a:p>
              <a:pPr algn="ctr"/>
              <a:r>
                <a:rPr lang="en-US" sz="1100" b="1" dirty="0">
                  <a:solidFill>
                    <a:prstClr val="black"/>
                  </a:solidFill>
                  <a:latin typeface="Calibri" panose="020F0502020204030204" pitchFamily="34" charset="0"/>
                </a:rPr>
                <a:t>GHRSST: San Pedro Bay, CA; 1-day composite (2014-04-03)</a:t>
              </a:r>
            </a:p>
          </p:txBody>
        </p:sp>
      </p:grpSp>
    </p:spTree>
    <p:extLst>
      <p:ext uri="{BB962C8B-B14F-4D97-AF65-F5344CB8AC3E}">
        <p14:creationId xmlns:p14="http://schemas.microsoft.com/office/powerpoint/2010/main" xmlns="" val="4131854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ormAutofit fontScale="82500" lnSpcReduction="20000"/>
          </a:bodyPr>
          <a:lstStyle/>
          <a:p>
            <a:pPr lvl="0" algn="ctr">
              <a:spcBef>
                <a:spcPct val="0"/>
              </a:spcBef>
              <a:defRPr/>
            </a:pPr>
            <a:r>
              <a:rPr kumimoji="0" lang="en-US" sz="2800" b="1" i="0" u="none" strike="noStrike" kern="1200" cap="none" spc="0" normalizeH="0" baseline="0" noProof="0" dirty="0" smtClean="0">
                <a:ln>
                  <a:noFill/>
                </a:ln>
                <a:solidFill>
                  <a:srgbClr val="0000FF"/>
                </a:solidFill>
                <a:effectLst/>
                <a:uLnTx/>
                <a:uFillTx/>
                <a:latin typeface="Times New Roman"/>
                <a:ea typeface="+mj-ea"/>
                <a:cs typeface="Times New Roman"/>
              </a:rPr>
              <a:t/>
            </a:r>
            <a:br>
              <a:rPr kumimoji="0" lang="en-US" sz="2800" b="1" i="0" u="none" strike="noStrike" kern="1200" cap="none" spc="0" normalizeH="0" baseline="0" noProof="0" dirty="0" smtClean="0">
                <a:ln>
                  <a:noFill/>
                </a:ln>
                <a:solidFill>
                  <a:srgbClr val="0000FF"/>
                </a:solidFill>
                <a:effectLst/>
                <a:uLnTx/>
                <a:uFillTx/>
                <a:latin typeface="Times New Roman"/>
                <a:ea typeface="+mj-ea"/>
                <a:cs typeface="Times New Roman"/>
              </a:rPr>
            </a:br>
            <a:r>
              <a:rPr lang="en-US" sz="4500" dirty="0" smtClean="0">
                <a:cs typeface="Times New Roman"/>
              </a:rPr>
              <a:t> NOAA/VIIRS Ocean Color Users</a:t>
            </a:r>
            <a:endParaRPr kumimoji="0" lang="en-US" sz="45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2" name="Content Placeholder 2"/>
          <p:cNvSpPr txBox="1">
            <a:spLocks/>
          </p:cNvSpPr>
          <p:nvPr/>
        </p:nvSpPr>
        <p:spPr>
          <a:xfrm>
            <a:off x="609600" y="990600"/>
            <a:ext cx="7985776" cy="5105400"/>
          </a:xfrm>
          <a:prstGeom prst="rect">
            <a:avLst/>
          </a:prstGeom>
        </p:spPr>
        <p:txBody>
          <a:bodyPr>
            <a:noAutofit/>
          </a:bodyPr>
          <a:lstStyle/>
          <a:p>
            <a:pPr marL="285750">
              <a:defRPr/>
            </a:pPr>
            <a:r>
              <a:rPr lang="en-US" sz="2800" b="1" i="1" dirty="0" smtClean="0">
                <a:cs typeface="Times New Roman"/>
              </a:rPr>
              <a:t>Examples outside </a:t>
            </a:r>
            <a:r>
              <a:rPr lang="en-US" sz="2800" b="1" i="1" dirty="0" smtClean="0">
                <a:cs typeface="Times New Roman"/>
              </a:rPr>
              <a:t>NOAA:</a:t>
            </a:r>
          </a:p>
          <a:p>
            <a:pPr marL="285750">
              <a:defRPr/>
            </a:pPr>
            <a:endParaRPr lang="en-US" sz="2000" b="1" dirty="0" smtClean="0">
              <a:cs typeface="Times New Roman"/>
            </a:endParaRPr>
          </a:p>
          <a:p>
            <a:pPr marL="285750">
              <a:defRPr/>
            </a:pPr>
            <a:r>
              <a:rPr lang="en-US" sz="2000" b="1" dirty="0" smtClean="0">
                <a:cs typeface="Times New Roman"/>
              </a:rPr>
              <a:t>EUMETSAT:</a:t>
            </a:r>
            <a:r>
              <a:rPr lang="en-US" sz="2000" dirty="0" smtClean="0">
                <a:cs typeface="Times New Roman"/>
              </a:rPr>
              <a:t>  Mediterranean Region; Copernicus Program</a:t>
            </a:r>
            <a:endParaRPr lang="en-US" sz="2000" b="1" dirty="0" smtClean="0">
              <a:solidFill>
                <a:srgbClr val="0000FF"/>
              </a:solidFill>
              <a:cs typeface="Times New Roman"/>
            </a:endParaRPr>
          </a:p>
          <a:p>
            <a:pPr marL="285750">
              <a:defRPr/>
            </a:pPr>
            <a:r>
              <a:rPr lang="en-US" sz="2000" b="1" dirty="0" smtClean="0">
                <a:cs typeface="Times New Roman"/>
              </a:rPr>
              <a:t>CSIRO:  </a:t>
            </a:r>
            <a:r>
              <a:rPr lang="en-US" sz="2000" dirty="0" smtClean="0">
                <a:cs typeface="Times New Roman"/>
              </a:rPr>
              <a:t>New partnerships, developing new </a:t>
            </a:r>
            <a:r>
              <a:rPr lang="en-US" sz="2000" dirty="0" smtClean="0">
                <a:cs typeface="Times New Roman"/>
              </a:rPr>
              <a:t>uses</a:t>
            </a:r>
          </a:p>
          <a:p>
            <a:pPr marL="285750">
              <a:defRPr/>
            </a:pPr>
            <a:r>
              <a:rPr lang="en-US" sz="2000" b="1" dirty="0" smtClean="0">
                <a:cs typeface="Times New Roman"/>
              </a:rPr>
              <a:t>Resource </a:t>
            </a:r>
            <a:r>
              <a:rPr lang="en-US" sz="2000" b="1" dirty="0" smtClean="0">
                <a:cs typeface="Times New Roman"/>
              </a:rPr>
              <a:t>managers</a:t>
            </a:r>
          </a:p>
          <a:p>
            <a:pPr marL="285750">
              <a:defRPr/>
            </a:pPr>
            <a:r>
              <a:rPr lang="en-US" sz="2000" b="1" dirty="0" smtClean="0">
                <a:cs typeface="Times New Roman"/>
              </a:rPr>
              <a:t>University researchers: </a:t>
            </a:r>
            <a:r>
              <a:rPr lang="en-US" sz="2000" dirty="0" smtClean="0">
                <a:cs typeface="Times New Roman"/>
              </a:rPr>
              <a:t>(e.g., many at Ocean Sciences) </a:t>
            </a:r>
          </a:p>
          <a:p>
            <a:pPr marL="285750">
              <a:defRPr/>
            </a:pPr>
            <a:r>
              <a:rPr lang="en-US" sz="2000" b="1" i="1" dirty="0" smtClean="0">
                <a:cs typeface="Times New Roman"/>
              </a:rPr>
              <a:t>And others</a:t>
            </a:r>
          </a:p>
          <a:p>
            <a:pPr marL="285750">
              <a:defRPr/>
            </a:pPr>
            <a:endParaRPr lang="en-US" sz="2000" b="1" dirty="0" smtClean="0">
              <a:cs typeface="Times New Roman"/>
            </a:endParaRPr>
          </a:p>
          <a:p>
            <a:pPr marL="285750">
              <a:defRPr/>
            </a:pPr>
            <a:endParaRPr lang="en-US" sz="2000" dirty="0" smtClean="0">
              <a:cs typeface="Times New Roman"/>
            </a:endParaRPr>
          </a:p>
          <a:p>
            <a:pPr marL="285750">
              <a:buFont typeface="Arial" pitchFamily="34" charset="0"/>
              <a:buChar char="–"/>
              <a:defRPr/>
            </a:pPr>
            <a:endParaRPr lang="en-US" sz="1600" dirty="0" smtClean="0">
              <a:latin typeface="Times New Roman"/>
              <a:cs typeface="Times New Roman"/>
            </a:endParaRPr>
          </a:p>
          <a:p>
            <a:pPr lvl="2">
              <a:spcBef>
                <a:spcPts val="0"/>
              </a:spcBef>
            </a:pPr>
            <a:endParaRPr kumimoji="0" lang="en-US" sz="1600" b="0" i="0" u="none" strike="noStrike" kern="1200" cap="none" spc="0" normalizeH="0" baseline="0" noProof="0" dirty="0" smtClean="0">
              <a:ln>
                <a:noFill/>
              </a:ln>
              <a:solidFill>
                <a:srgbClr val="0000FF"/>
              </a:solidFill>
              <a:effectLst/>
              <a:uLnTx/>
              <a:uFillTx/>
              <a:latin typeface="Times New Roman"/>
              <a:ea typeface="+mn-ea"/>
              <a:cs typeface="Times New Roman"/>
            </a:endParaRPr>
          </a:p>
        </p:txBody>
      </p:sp>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23</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pic>
        <p:nvPicPr>
          <p:cNvPr id="10" name="Picture 9" descr="201410-201501_k490.png"/>
          <p:cNvPicPr>
            <a:picLocks noChangeAspect="1"/>
          </p:cNvPicPr>
          <p:nvPr/>
        </p:nvPicPr>
        <p:blipFill>
          <a:blip r:embed="rId6" cstate="print"/>
          <a:stretch>
            <a:fillRect/>
          </a:stretch>
        </p:blipFill>
        <p:spPr>
          <a:xfrm>
            <a:off x="990600" y="3429000"/>
            <a:ext cx="7315200" cy="281353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latin typeface="+mj-lt"/>
                <a:cs typeface="Times New Roman" pitchFamily="18" charset="0"/>
              </a:rPr>
              <a:t>Conclusions/Summary/Future Directions</a:t>
            </a:r>
            <a:endParaRPr kumimoji="0" lang="en-US" sz="3200" i="0" u="none" strike="noStrike" kern="1200" cap="none" spc="0" normalizeH="0" baseline="0" noProof="0" dirty="0">
              <a:ln>
                <a:noFill/>
              </a:ln>
              <a:effectLst/>
              <a:uLnTx/>
              <a:uFillTx/>
              <a:latin typeface="+mj-lt"/>
              <a:ea typeface="+mj-ea"/>
              <a:cs typeface="Times New Roman" pitchFamily="18"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4" name="Rectangle 13"/>
          <p:cNvSpPr/>
          <p:nvPr/>
        </p:nvSpPr>
        <p:spPr>
          <a:xfrm>
            <a:off x="0" y="914400"/>
            <a:ext cx="9144000" cy="5355312"/>
          </a:xfrm>
          <a:prstGeom prst="rect">
            <a:avLst/>
          </a:prstGeom>
        </p:spPr>
        <p:txBody>
          <a:bodyPr wrap="square">
            <a:spAutoFit/>
          </a:bodyPr>
          <a:lstStyle/>
          <a:p>
            <a:pPr indent="-457200">
              <a:buFont typeface="Arial" pitchFamily="34" charset="0"/>
              <a:buChar char="•"/>
            </a:pPr>
            <a:r>
              <a:rPr lang="en-US" dirty="0" smtClean="0">
                <a:cs typeface="Times New Roman" pitchFamily="18" charset="0"/>
              </a:rPr>
              <a:t>With improved SDR (calibration) and EDR (data processing algorithms), </a:t>
            </a:r>
            <a:r>
              <a:rPr lang="en-US" b="1" dirty="0" smtClean="0">
                <a:cs typeface="Times New Roman" pitchFamily="18" charset="0"/>
              </a:rPr>
              <a:t>VIIRS ocean color </a:t>
            </a:r>
            <a:r>
              <a:rPr lang="en-US" b="1" dirty="0" smtClean="0">
                <a:cs typeface="Times New Roman" pitchFamily="18" charset="0"/>
              </a:rPr>
              <a:t>   </a:t>
            </a:r>
          </a:p>
          <a:p>
            <a:pPr indent="-457200"/>
            <a:r>
              <a:rPr lang="en-US" b="1" dirty="0" smtClean="0">
                <a:cs typeface="Times New Roman" pitchFamily="18" charset="0"/>
              </a:rPr>
              <a:t> </a:t>
            </a:r>
            <a:r>
              <a:rPr lang="en-US" b="1" dirty="0" smtClean="0">
                <a:cs typeface="Times New Roman" pitchFamily="18" charset="0"/>
              </a:rPr>
              <a:t>        </a:t>
            </a:r>
            <a:r>
              <a:rPr lang="en-US" b="1" dirty="0" smtClean="0">
                <a:cs typeface="Times New Roman" pitchFamily="18" charset="0"/>
              </a:rPr>
              <a:t>products </a:t>
            </a:r>
            <a:r>
              <a:rPr lang="en-US" b="1" dirty="0" smtClean="0">
                <a:cs typeface="Times New Roman" pitchFamily="18" charset="0"/>
              </a:rPr>
              <a:t>are now comparable to or better than those from MODIS-Aqua.  </a:t>
            </a:r>
            <a:r>
              <a:rPr lang="en-US" dirty="0" smtClean="0">
                <a:cs typeface="Times New Roman" pitchFamily="18" charset="0"/>
              </a:rPr>
              <a:t>VIIRS-SNPP is </a:t>
            </a:r>
            <a:endParaRPr lang="en-US" dirty="0" smtClean="0">
              <a:cs typeface="Times New Roman" pitchFamily="18" charset="0"/>
            </a:endParaRPr>
          </a:p>
          <a:p>
            <a:pPr indent="-457200"/>
            <a:r>
              <a:rPr lang="en-US" dirty="0" smtClean="0">
                <a:cs typeface="Times New Roman" pitchFamily="18" charset="0"/>
              </a:rPr>
              <a:t> </a:t>
            </a:r>
            <a:r>
              <a:rPr lang="en-US" dirty="0" smtClean="0">
                <a:cs typeface="Times New Roman" pitchFamily="18" charset="0"/>
              </a:rPr>
              <a:t>        </a:t>
            </a:r>
            <a:r>
              <a:rPr lang="en-US" dirty="0" smtClean="0">
                <a:cs typeface="Times New Roman" pitchFamily="18" charset="0"/>
              </a:rPr>
              <a:t>capable </a:t>
            </a:r>
            <a:r>
              <a:rPr lang="en-US" dirty="0" smtClean="0">
                <a:cs typeface="Times New Roman" pitchFamily="18" charset="0"/>
              </a:rPr>
              <a:t>of providing high-quality global ocean color products in support of science </a:t>
            </a:r>
            <a:endParaRPr lang="en-US" dirty="0" smtClean="0">
              <a:cs typeface="Times New Roman" pitchFamily="18" charset="0"/>
            </a:endParaRPr>
          </a:p>
          <a:p>
            <a:pPr indent="-457200"/>
            <a:r>
              <a:rPr lang="en-US" dirty="0" smtClean="0">
                <a:cs typeface="Times New Roman" pitchFamily="18" charset="0"/>
              </a:rPr>
              <a:t> </a:t>
            </a:r>
            <a:r>
              <a:rPr lang="en-US" dirty="0" smtClean="0">
                <a:cs typeface="Times New Roman" pitchFamily="18" charset="0"/>
              </a:rPr>
              <a:t>        </a:t>
            </a:r>
            <a:r>
              <a:rPr lang="en-US" dirty="0" smtClean="0">
                <a:cs typeface="Times New Roman" pitchFamily="18" charset="0"/>
              </a:rPr>
              <a:t>research </a:t>
            </a:r>
            <a:r>
              <a:rPr lang="en-US" dirty="0" smtClean="0">
                <a:cs typeface="Times New Roman" pitchFamily="18" charset="0"/>
              </a:rPr>
              <a:t>and operational applications. </a:t>
            </a:r>
          </a:p>
          <a:p>
            <a:pPr indent="-457200"/>
            <a:endParaRPr lang="en-US" dirty="0" smtClean="0">
              <a:cs typeface="Times New Roman" pitchFamily="18" charset="0"/>
            </a:endParaRPr>
          </a:p>
          <a:p>
            <a:pPr indent="-457200">
              <a:buFont typeface="Arial" pitchFamily="34" charset="0"/>
              <a:buChar char="•"/>
            </a:pPr>
            <a:r>
              <a:rPr lang="en-US" dirty="0" smtClean="0">
                <a:cs typeface="Times New Roman" pitchFamily="18" charset="0"/>
              </a:rPr>
              <a:t>Initial VIIRS </a:t>
            </a:r>
            <a:r>
              <a:rPr lang="en-US" dirty="0" smtClean="0">
                <a:cs typeface="Times New Roman" pitchFamily="18" charset="0"/>
              </a:rPr>
              <a:t>mission-long science quality ocean color data </a:t>
            </a:r>
            <a:r>
              <a:rPr lang="en-US" b="1" dirty="0" smtClean="0">
                <a:cs typeface="Times New Roman" pitchFamily="18" charset="0"/>
              </a:rPr>
              <a:t>reprocessing (including SDR and </a:t>
            </a:r>
            <a:endParaRPr lang="en-US" b="1" dirty="0" smtClean="0">
              <a:cs typeface="Times New Roman" pitchFamily="18" charset="0"/>
            </a:endParaRPr>
          </a:p>
          <a:p>
            <a:pPr indent="-457200"/>
            <a:r>
              <a:rPr lang="en-US" b="1" dirty="0" smtClean="0">
                <a:cs typeface="Times New Roman" pitchFamily="18" charset="0"/>
              </a:rPr>
              <a:t>         EDR</a:t>
            </a:r>
            <a:r>
              <a:rPr lang="en-US" b="1" dirty="0" smtClean="0">
                <a:cs typeface="Times New Roman" pitchFamily="18" charset="0"/>
              </a:rPr>
              <a:t>), will finish in </a:t>
            </a:r>
            <a:r>
              <a:rPr lang="en-US" b="1" dirty="0" smtClean="0">
                <a:cs typeface="Times New Roman" pitchFamily="18" charset="0"/>
              </a:rPr>
              <a:t>mid-2016</a:t>
            </a:r>
            <a:r>
              <a:rPr lang="en-US" b="1" dirty="0" smtClean="0">
                <a:cs typeface="Times New Roman" pitchFamily="18" charset="0"/>
              </a:rPr>
              <a:t>.</a:t>
            </a:r>
          </a:p>
          <a:p>
            <a:pPr indent="-457200">
              <a:buFont typeface="Arial" pitchFamily="34" charset="0"/>
              <a:buChar char="•"/>
            </a:pPr>
            <a:endParaRPr lang="en-US" b="1" dirty="0" smtClean="0">
              <a:cs typeface="Times New Roman" pitchFamily="18" charset="0"/>
            </a:endParaRPr>
          </a:p>
          <a:p>
            <a:pPr indent="-457200">
              <a:buFont typeface="Arial" pitchFamily="34" charset="0"/>
              <a:buChar char="•"/>
            </a:pPr>
            <a:r>
              <a:rPr lang="en-US" dirty="0" smtClean="0">
                <a:cs typeface="Times New Roman" pitchFamily="18" charset="0"/>
              </a:rPr>
              <a:t>Two data streams will be produced:  </a:t>
            </a:r>
            <a:r>
              <a:rPr lang="en-US" b="1" dirty="0" smtClean="0">
                <a:cs typeface="Times New Roman" pitchFamily="18" charset="0"/>
              </a:rPr>
              <a:t>near-real-time</a:t>
            </a:r>
            <a:r>
              <a:rPr lang="en-US" dirty="0" smtClean="0">
                <a:cs typeface="Times New Roman" pitchFamily="18" charset="0"/>
              </a:rPr>
              <a:t>  and </a:t>
            </a:r>
            <a:r>
              <a:rPr lang="en-US" b="1" dirty="0" smtClean="0">
                <a:cs typeface="Times New Roman" pitchFamily="18" charset="0"/>
              </a:rPr>
              <a:t>delayed-mode science quality</a:t>
            </a:r>
            <a:r>
              <a:rPr lang="en-US" dirty="0" smtClean="0">
                <a:cs typeface="Times New Roman" pitchFamily="18" charset="0"/>
              </a:rPr>
              <a:t> </a:t>
            </a:r>
            <a:endParaRPr lang="en-US" dirty="0" smtClean="0">
              <a:cs typeface="Times New Roman" pitchFamily="18" charset="0"/>
            </a:endParaRPr>
          </a:p>
          <a:p>
            <a:pPr indent="-457200"/>
            <a:r>
              <a:rPr lang="en-US" dirty="0" smtClean="0">
                <a:cs typeface="Times New Roman" pitchFamily="18" charset="0"/>
              </a:rPr>
              <a:t> </a:t>
            </a:r>
            <a:r>
              <a:rPr lang="en-US" dirty="0" smtClean="0">
                <a:cs typeface="Times New Roman" pitchFamily="18" charset="0"/>
              </a:rPr>
              <a:t>        </a:t>
            </a:r>
            <a:r>
              <a:rPr lang="en-US" dirty="0" smtClean="0">
                <a:cs typeface="Times New Roman" pitchFamily="18" charset="0"/>
              </a:rPr>
              <a:t>ocean </a:t>
            </a:r>
            <a:r>
              <a:rPr lang="en-US" dirty="0" smtClean="0">
                <a:cs typeface="Times New Roman" pitchFamily="18" charset="0"/>
              </a:rPr>
              <a:t>color data products</a:t>
            </a:r>
            <a:r>
              <a:rPr lang="en-US" b="1" dirty="0" smtClean="0">
                <a:cs typeface="Times New Roman" pitchFamily="18" charset="0"/>
              </a:rPr>
              <a:t>. </a:t>
            </a:r>
          </a:p>
          <a:p>
            <a:pPr indent="-457200">
              <a:buFont typeface="Arial" pitchFamily="34" charset="0"/>
              <a:buChar char="•"/>
            </a:pPr>
            <a:endParaRPr lang="en-US" dirty="0" smtClean="0">
              <a:cs typeface="Times New Roman" pitchFamily="18" charset="0"/>
            </a:endParaRPr>
          </a:p>
          <a:p>
            <a:pPr indent="-457200">
              <a:buFont typeface="Arial" pitchFamily="34" charset="0"/>
              <a:buChar char="•"/>
            </a:pPr>
            <a:r>
              <a:rPr lang="en-US" dirty="0" smtClean="0">
                <a:cs typeface="Times New Roman" pitchFamily="18" charset="0"/>
              </a:rPr>
              <a:t>Calibration from both solar and lunar is </a:t>
            </a:r>
            <a:r>
              <a:rPr lang="en-US" dirty="0" smtClean="0">
                <a:cs typeface="Times New Roman" pitchFamily="18" charset="0"/>
              </a:rPr>
              <a:t>necessary</a:t>
            </a:r>
            <a:r>
              <a:rPr lang="en-US" dirty="0" smtClean="0">
                <a:cs typeface="Times New Roman" pitchFamily="18" charset="0"/>
              </a:rPr>
              <a:t>; significant efforts underway. </a:t>
            </a:r>
            <a:r>
              <a:rPr lang="en-US" dirty="0" smtClean="0">
                <a:cs typeface="Times New Roman" pitchFamily="18" charset="0"/>
              </a:rPr>
              <a:t> </a:t>
            </a:r>
            <a:endParaRPr lang="en-US" dirty="0" smtClean="0">
              <a:cs typeface="Times New Roman" pitchFamily="18" charset="0"/>
            </a:endParaRPr>
          </a:p>
          <a:p>
            <a:pPr indent="-457200"/>
            <a:endParaRPr lang="en-US" dirty="0" smtClean="0">
              <a:cs typeface="Times New Roman" pitchFamily="18" charset="0"/>
            </a:endParaRPr>
          </a:p>
          <a:p>
            <a:pPr indent="-457200">
              <a:buFont typeface="Arial" pitchFamily="34" charset="0"/>
              <a:buChar char="•"/>
            </a:pPr>
            <a:r>
              <a:rPr lang="en-US" dirty="0" smtClean="0">
                <a:cs typeface="Times New Roman" pitchFamily="18" charset="0"/>
              </a:rPr>
              <a:t>More in situ data are needed for validation and improvement of VIIRS ocean color products </a:t>
            </a:r>
            <a:r>
              <a:rPr lang="en-US" dirty="0" smtClean="0">
                <a:cs typeface="Times New Roman" pitchFamily="18" charset="0"/>
              </a:rPr>
              <a:t> </a:t>
            </a:r>
            <a:r>
              <a:rPr lang="en-US" dirty="0" smtClean="0">
                <a:cs typeface="Times New Roman" pitchFamily="18" charset="0"/>
              </a:rPr>
              <a:t>  </a:t>
            </a:r>
          </a:p>
          <a:p>
            <a:pPr indent="-457200"/>
            <a:r>
              <a:rPr lang="en-US" dirty="0" smtClean="0">
                <a:cs typeface="Times New Roman" pitchFamily="18" charset="0"/>
              </a:rPr>
              <a:t>         </a:t>
            </a:r>
            <a:r>
              <a:rPr lang="en-US" dirty="0" smtClean="0">
                <a:cs typeface="Times New Roman" pitchFamily="18" charset="0"/>
              </a:rPr>
              <a:t>(</a:t>
            </a:r>
            <a:r>
              <a:rPr lang="en-US" dirty="0" smtClean="0">
                <a:cs typeface="Times New Roman" pitchFamily="18" charset="0"/>
              </a:rPr>
              <a:t>VIIRS dedicated cruises, collaborations, etc</a:t>
            </a:r>
            <a:r>
              <a:rPr lang="en-US" dirty="0" smtClean="0">
                <a:cs typeface="Times New Roman" pitchFamily="18" charset="0"/>
              </a:rPr>
              <a:t>.).  Also emerging efforts - PFTs et al.</a:t>
            </a:r>
            <a:endParaRPr lang="en-US" dirty="0" smtClean="0">
              <a:cs typeface="Times New Roman" pitchFamily="18" charset="0"/>
            </a:endParaRPr>
          </a:p>
          <a:p>
            <a:pPr indent="-457200">
              <a:buFont typeface="Arial" pitchFamily="34" charset="0"/>
              <a:buChar char="•"/>
            </a:pPr>
            <a:endParaRPr lang="en-US" dirty="0" smtClean="0">
              <a:cs typeface="Times New Roman" pitchFamily="18" charset="0"/>
            </a:endParaRPr>
          </a:p>
          <a:p>
            <a:pPr indent="-457200">
              <a:buFont typeface="Arial" pitchFamily="34" charset="0"/>
              <a:buChar char="•"/>
            </a:pPr>
            <a:r>
              <a:rPr lang="en-US" dirty="0" smtClean="0">
                <a:cs typeface="Times New Roman" pitchFamily="18" charset="0"/>
              </a:rPr>
              <a:t>Actively working with other current and future ocean color sensors, e.g., MODIS-Aqua, </a:t>
            </a:r>
            <a:r>
              <a:rPr lang="en-US" dirty="0" smtClean="0">
                <a:cs typeface="Times New Roman" pitchFamily="18" charset="0"/>
              </a:rPr>
              <a:t>    </a:t>
            </a:r>
          </a:p>
          <a:p>
            <a:pPr indent="-457200"/>
            <a:r>
              <a:rPr lang="en-US" dirty="0" smtClean="0">
                <a:cs typeface="Times New Roman" pitchFamily="18" charset="0"/>
              </a:rPr>
              <a:t>         EUMETSAT </a:t>
            </a:r>
            <a:r>
              <a:rPr lang="en-US" dirty="0" smtClean="0">
                <a:cs typeface="Times New Roman" pitchFamily="18" charset="0"/>
              </a:rPr>
              <a:t>for Sentinel-3, Korean GOCI, JAXA GCOM-C (launch early 2017), and </a:t>
            </a:r>
            <a:r>
              <a:rPr lang="en-US" b="1" dirty="0" smtClean="0">
                <a:cs typeface="Times New Roman" pitchFamily="18" charset="0"/>
              </a:rPr>
              <a:t>VIIRS on J1 </a:t>
            </a:r>
            <a:endParaRPr lang="en-US" b="1" dirty="0" smtClean="0">
              <a:cs typeface="Times New Roman" pitchFamily="18" charset="0"/>
            </a:endParaRPr>
          </a:p>
          <a:p>
            <a:pPr indent="-457200"/>
            <a:r>
              <a:rPr lang="en-US" b="1" dirty="0" smtClean="0">
                <a:cs typeface="Times New Roman" pitchFamily="18" charset="0"/>
              </a:rPr>
              <a:t> </a:t>
            </a:r>
            <a:r>
              <a:rPr lang="en-US" b="1" dirty="0" smtClean="0">
                <a:cs typeface="Times New Roman" pitchFamily="18" charset="0"/>
              </a:rPr>
              <a:t>        </a:t>
            </a:r>
            <a:r>
              <a:rPr lang="en-US" b="1" dirty="0" smtClean="0">
                <a:cs typeface="Times New Roman" pitchFamily="18" charset="0"/>
              </a:rPr>
              <a:t>(</a:t>
            </a:r>
            <a:r>
              <a:rPr lang="en-US" b="1" dirty="0" smtClean="0">
                <a:cs typeface="Times New Roman" pitchFamily="18" charset="0"/>
              </a:rPr>
              <a:t>launch 2017).</a:t>
            </a:r>
          </a:p>
        </p:txBody>
      </p:sp>
      <p:sp>
        <p:nvSpPr>
          <p:cNvPr id="11"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24</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latin typeface="+mj-lt"/>
                <a:cs typeface="Times New Roman" pitchFamily="18" charset="0"/>
              </a:rPr>
              <a:t>GEO Blue Planet Initiative</a:t>
            </a:r>
            <a:endParaRPr kumimoji="0" lang="en-US" sz="3200" i="0" u="none" strike="noStrike" kern="1200" cap="none" spc="0" normalizeH="0" baseline="0" noProof="0" dirty="0">
              <a:ln>
                <a:noFill/>
              </a:ln>
              <a:effectLst/>
              <a:uLnTx/>
              <a:uFillTx/>
              <a:latin typeface="+mj-lt"/>
              <a:ea typeface="+mj-ea"/>
              <a:cs typeface="Times New Roman" pitchFamily="18"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25</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pic>
        <p:nvPicPr>
          <p:cNvPr id="10" name="Picture 9"/>
          <p:cNvPicPr/>
          <p:nvPr/>
        </p:nvPicPr>
        <p:blipFill>
          <a:blip r:embed="rId5" cstate="print"/>
          <a:srcRect l="9895" t="11074" r="9960" b="10935"/>
          <a:stretch>
            <a:fillRect/>
          </a:stretch>
        </p:blipFill>
        <p:spPr bwMode="auto">
          <a:xfrm>
            <a:off x="3256555" y="973869"/>
            <a:ext cx="5049245" cy="5045931"/>
          </a:xfrm>
          <a:prstGeom prst="rect">
            <a:avLst/>
          </a:prstGeom>
          <a:noFill/>
          <a:ln w="9525">
            <a:noFill/>
            <a:miter lim="800000"/>
            <a:headEnd/>
            <a:tailEnd/>
          </a:ln>
        </p:spPr>
      </p:pic>
      <p:sp>
        <p:nvSpPr>
          <p:cNvPr id="12" name="TextBox 11"/>
          <p:cNvSpPr txBox="1"/>
          <p:nvPr/>
        </p:nvSpPr>
        <p:spPr>
          <a:xfrm>
            <a:off x="304800" y="1600200"/>
            <a:ext cx="3505200" cy="4154984"/>
          </a:xfrm>
          <a:prstGeom prst="rect">
            <a:avLst/>
          </a:prstGeom>
          <a:noFill/>
        </p:spPr>
        <p:txBody>
          <a:bodyPr wrap="square" rtlCol="0">
            <a:spAutoFit/>
          </a:bodyPr>
          <a:lstStyle/>
          <a:p>
            <a:r>
              <a:rPr lang="en-US" sz="2200" i="1" dirty="0" smtClean="0">
                <a:latin typeface="Arial" pitchFamily="34" charset="0"/>
                <a:cs typeface="Arial" pitchFamily="34" charset="0"/>
              </a:rPr>
              <a:t>NOAA is co-hosting the GEO Blue Planet Secretariat in partnership with CSIRO, with NOAA having employed a dedicated Scientific Coordinator and CSIRO</a:t>
            </a:r>
          </a:p>
          <a:p>
            <a:r>
              <a:rPr lang="en-US" sz="2200" i="1" dirty="0" smtClean="0">
                <a:latin typeface="Arial" pitchFamily="34" charset="0"/>
                <a:cs typeface="Arial" pitchFamily="34" charset="0"/>
              </a:rPr>
              <a:t>s</a:t>
            </a:r>
            <a:r>
              <a:rPr lang="en-US" sz="2200" i="1" dirty="0" smtClean="0">
                <a:latin typeface="Arial" pitchFamily="34" charset="0"/>
                <a:cs typeface="Arial" pitchFamily="34" charset="0"/>
              </a:rPr>
              <a:t>upporting a dedicated </a:t>
            </a:r>
          </a:p>
          <a:p>
            <a:r>
              <a:rPr lang="en-US" sz="2200" i="1" dirty="0" smtClean="0">
                <a:latin typeface="Arial" pitchFamily="34" charset="0"/>
                <a:cs typeface="Arial" pitchFamily="34" charset="0"/>
              </a:rPr>
              <a:t>Technical Manager.  This </a:t>
            </a:r>
          </a:p>
          <a:p>
            <a:r>
              <a:rPr lang="en-US" sz="2200" i="1" dirty="0" smtClean="0">
                <a:latin typeface="Arial" pitchFamily="34" charset="0"/>
                <a:cs typeface="Arial" pitchFamily="34" charset="0"/>
              </a:rPr>
              <a:t>is viewed as a significant</a:t>
            </a:r>
          </a:p>
          <a:p>
            <a:r>
              <a:rPr lang="en-US" sz="2200" i="1" dirty="0" smtClean="0">
                <a:latin typeface="Arial" pitchFamily="34" charset="0"/>
                <a:cs typeface="Arial" pitchFamily="34" charset="0"/>
              </a:rPr>
              <a:t>contribution by CEOS to the Blue Planet Initiative.    </a:t>
            </a:r>
            <a:endParaRPr lang="en-US" sz="2200"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4400" dirty="0" smtClean="0">
                <a:latin typeface="+mj-lt"/>
                <a:cs typeface="Times New Roman" pitchFamily="18" charset="0"/>
              </a:rPr>
              <a:t>END</a:t>
            </a:r>
            <a:endParaRPr kumimoji="0" lang="en-US" sz="4400" i="0" u="none" strike="noStrike" kern="1200" cap="none" spc="0" normalizeH="0" baseline="0" noProof="0" dirty="0">
              <a:ln>
                <a:noFill/>
              </a:ln>
              <a:effectLst/>
              <a:uLnTx/>
              <a:uFillTx/>
              <a:latin typeface="+mj-lt"/>
              <a:ea typeface="+mj-ea"/>
              <a:cs typeface="Times New Roman" pitchFamily="18"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26</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2" name="TextBox 11"/>
          <p:cNvSpPr txBox="1"/>
          <p:nvPr/>
        </p:nvSpPr>
        <p:spPr>
          <a:xfrm>
            <a:off x="3124200" y="2133600"/>
            <a:ext cx="2840842" cy="830997"/>
          </a:xfrm>
          <a:prstGeom prst="rect">
            <a:avLst/>
          </a:prstGeom>
          <a:noFill/>
        </p:spPr>
        <p:txBody>
          <a:bodyPr wrap="none" rtlCol="0">
            <a:spAutoFit/>
          </a:bodyPr>
          <a:lstStyle/>
          <a:p>
            <a:r>
              <a:rPr lang="en-US" sz="4800" b="1" i="1" dirty="0" smtClean="0"/>
              <a:t>Thank you</a:t>
            </a:r>
            <a:endParaRPr lang="en-US" sz="4800" b="1"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7"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latin typeface="+mj-lt"/>
                <a:cs typeface="Times New Roman" pitchFamily="18" charset="0"/>
              </a:rPr>
              <a:t>Additional/Backup Slides</a:t>
            </a:r>
            <a:endParaRPr kumimoji="0" lang="en-US" sz="3200" i="0" u="none" strike="noStrike" kern="1200" cap="none" spc="0" normalizeH="0" baseline="0" noProof="0" dirty="0">
              <a:ln>
                <a:noFill/>
              </a:ln>
              <a:effectLst/>
              <a:uLnTx/>
              <a:uFillTx/>
              <a:latin typeface="+mj-lt"/>
              <a:ea typeface="+mj-ea"/>
              <a:cs typeface="Times New Roman" pitchFamily="18"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27</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2" name="TextBox 11"/>
          <p:cNvSpPr txBox="1"/>
          <p:nvPr/>
        </p:nvSpPr>
        <p:spPr>
          <a:xfrm>
            <a:off x="1273082" y="2133600"/>
            <a:ext cx="6575518" cy="830997"/>
          </a:xfrm>
          <a:prstGeom prst="rect">
            <a:avLst/>
          </a:prstGeom>
          <a:noFill/>
        </p:spPr>
        <p:txBody>
          <a:bodyPr wrap="none" rtlCol="0">
            <a:spAutoFit/>
          </a:bodyPr>
          <a:lstStyle/>
          <a:p>
            <a:r>
              <a:rPr lang="en-US" sz="4800" b="1" i="1" dirty="0" smtClean="0"/>
              <a:t>Additional/Backup Slides</a:t>
            </a:r>
            <a:endParaRPr lang="en-US" sz="4800"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28</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4" name="Subtitle 2"/>
          <p:cNvSpPr txBox="1">
            <a:spLocks noGrp="1"/>
          </p:cNvSpPr>
          <p:nvPr>
            <p:ph type="subTitle" idx="1"/>
          </p:nvPr>
        </p:nvSpPr>
        <p:spPr>
          <a:xfrm>
            <a:off x="838200" y="990600"/>
            <a:ext cx="7467600" cy="5181600"/>
          </a:xfrm>
          <a:prstGeom prst="rect">
            <a:avLst/>
          </a:prstGeom>
        </p:spPr>
        <p:txBody>
          <a:bodyPr vert="horz" lIns="91354" tIns="45678" rIns="91354" bIns="45678" rtlCol="0">
            <a:noAutofit/>
          </a:bodyPr>
          <a:lstStyle/>
          <a:p>
            <a:pPr algn="l">
              <a:buFont typeface="Arial" pitchFamily="34" charset="0"/>
              <a:buChar char="•"/>
            </a:pPr>
            <a:r>
              <a:rPr lang="en-US" sz="2800" dirty="0" smtClean="0">
                <a:solidFill>
                  <a:schemeClr val="tx1"/>
                </a:solidFill>
                <a:cs typeface="Times New Roman"/>
              </a:rPr>
              <a:t>VIIRS Ocean Color Team</a:t>
            </a:r>
          </a:p>
          <a:p>
            <a:pPr algn="l">
              <a:buFont typeface="Arial" pitchFamily="34" charset="0"/>
              <a:buChar char="•"/>
            </a:pPr>
            <a:r>
              <a:rPr lang="en-US" sz="2800" dirty="0" smtClean="0">
                <a:solidFill>
                  <a:schemeClr val="tx1"/>
                </a:solidFill>
                <a:cs typeface="Times New Roman"/>
              </a:rPr>
              <a:t>NOAA VIIRS EDR ocean color products</a:t>
            </a:r>
          </a:p>
          <a:p>
            <a:pPr lvl="1" algn="l">
              <a:buFont typeface="Arial" pitchFamily="34" charset="0"/>
              <a:buChar char="•"/>
            </a:pPr>
            <a:r>
              <a:rPr lang="en-US" sz="2400" dirty="0" smtClean="0">
                <a:solidFill>
                  <a:schemeClr val="tx1"/>
                </a:solidFill>
                <a:cs typeface="Times New Roman"/>
              </a:rPr>
              <a:t>MSL12</a:t>
            </a:r>
          </a:p>
          <a:p>
            <a:pPr lvl="1" algn="l">
              <a:buFont typeface="Arial" pitchFamily="34" charset="0"/>
              <a:buChar char="•"/>
            </a:pPr>
            <a:r>
              <a:rPr lang="en-US" sz="2400" dirty="0" smtClean="0">
                <a:solidFill>
                  <a:schemeClr val="tx1"/>
                </a:solidFill>
                <a:cs typeface="Times New Roman"/>
              </a:rPr>
              <a:t>VIIRS EDR Products</a:t>
            </a:r>
          </a:p>
          <a:p>
            <a:pPr lvl="1" algn="l">
              <a:buFont typeface="Arial" pitchFamily="34" charset="0"/>
              <a:buChar char="•"/>
            </a:pPr>
            <a:r>
              <a:rPr lang="en-US" sz="2400" dirty="0" smtClean="0">
                <a:solidFill>
                  <a:schemeClr val="tx1"/>
                </a:solidFill>
                <a:cs typeface="Times New Roman"/>
              </a:rPr>
              <a:t>Cal/Val </a:t>
            </a:r>
            <a:r>
              <a:rPr lang="en-US" sz="2000" dirty="0" smtClean="0">
                <a:solidFill>
                  <a:schemeClr val="tx1"/>
                </a:solidFill>
                <a:cs typeface="Times New Roman"/>
              </a:rPr>
              <a:t>(e.g. VIIRS OC-SDR; </a:t>
            </a:r>
            <a:r>
              <a:rPr lang="en-US" sz="2000" dirty="0" smtClean="0">
                <a:solidFill>
                  <a:schemeClr val="tx1"/>
                </a:solidFill>
              </a:rPr>
              <a:t>MOBY; AERONET-OC; dedicated </a:t>
            </a:r>
            <a:r>
              <a:rPr lang="en-US" sz="2000" dirty="0" smtClean="0">
                <a:solidFill>
                  <a:schemeClr val="tx1"/>
                </a:solidFill>
                <a:cs typeface="Times New Roman"/>
              </a:rPr>
              <a:t>In situ program and other collaborations and observations of opportunity)</a:t>
            </a:r>
          </a:p>
          <a:p>
            <a:pPr lvl="1" algn="l">
              <a:buFont typeface="Arial" pitchFamily="34" charset="0"/>
              <a:buChar char="•"/>
            </a:pPr>
            <a:r>
              <a:rPr lang="en-US" sz="2400" dirty="0" smtClean="0">
                <a:solidFill>
                  <a:schemeClr val="tx1"/>
                </a:solidFill>
                <a:cs typeface="Times New Roman"/>
              </a:rPr>
              <a:t>Reprocessing</a:t>
            </a:r>
          </a:p>
          <a:p>
            <a:pPr algn="l">
              <a:buFont typeface="Arial" pitchFamily="34" charset="0"/>
              <a:buChar char="•"/>
            </a:pPr>
            <a:r>
              <a:rPr lang="en-US" sz="2800" dirty="0" smtClean="0">
                <a:solidFill>
                  <a:schemeClr val="tx1"/>
                </a:solidFill>
                <a:cs typeface="Times New Roman"/>
              </a:rPr>
              <a:t>OC Web site and Monitoring</a:t>
            </a:r>
          </a:p>
          <a:p>
            <a:pPr algn="l">
              <a:buFont typeface="Arial" pitchFamily="34" charset="0"/>
              <a:buChar char="•"/>
            </a:pPr>
            <a:r>
              <a:rPr lang="en-US" sz="2800" dirty="0" smtClean="0">
                <a:solidFill>
                  <a:schemeClr val="tx1"/>
                </a:solidFill>
                <a:cs typeface="Times New Roman"/>
              </a:rPr>
              <a:t>Distribution and Archiving</a:t>
            </a:r>
          </a:p>
        </p:txBody>
      </p:sp>
      <p:sp>
        <p:nvSpPr>
          <p:cNvPr id="15" name="TextBox 14"/>
          <p:cNvSpPr txBox="1"/>
          <p:nvPr/>
        </p:nvSpPr>
        <p:spPr>
          <a:xfrm>
            <a:off x="3908776" y="68759"/>
            <a:ext cx="1349024" cy="769441"/>
          </a:xfrm>
          <a:prstGeom prst="rect">
            <a:avLst/>
          </a:prstGeom>
          <a:noFill/>
        </p:spPr>
        <p:txBody>
          <a:bodyPr wrap="none" rtlCol="0">
            <a:spAutoFit/>
          </a:bodyPr>
          <a:lstStyle/>
          <a:p>
            <a:r>
              <a:rPr lang="en-US" sz="4400" dirty="0" smtClean="0"/>
              <a:t>VIIRS</a:t>
            </a:r>
            <a:endParaRPr lang="en-US" sz="4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29</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990600" y="68759"/>
            <a:ext cx="7239000" cy="769441"/>
          </a:xfrm>
          <a:prstGeom prst="rect">
            <a:avLst/>
          </a:prstGeom>
          <a:noFill/>
        </p:spPr>
        <p:txBody>
          <a:bodyPr wrap="square" rtlCol="0">
            <a:spAutoFit/>
          </a:bodyPr>
          <a:lstStyle/>
          <a:p>
            <a:pPr algn="ctr"/>
            <a:r>
              <a:rPr lang="en-US" sz="4400" dirty="0" smtClean="0">
                <a:cs typeface="Times New Roman"/>
              </a:rPr>
              <a:t>VIIRS Ocean Color Team</a:t>
            </a:r>
            <a:endParaRPr lang="en-US" sz="4400" dirty="0"/>
          </a:p>
        </p:txBody>
      </p:sp>
      <p:graphicFrame>
        <p:nvGraphicFramePr>
          <p:cNvPr id="10" name="Group 58"/>
          <p:cNvGraphicFramePr>
            <a:graphicFrameLocks/>
          </p:cNvGraphicFramePr>
          <p:nvPr>
            <p:extLst>
              <p:ext uri="{D42A27DB-BD31-4B8C-83A1-F6EECF244321}">
                <p14:modId xmlns="" xmlns:p14="http://schemas.microsoft.com/office/powerpoint/2010/main" xmlns:mv="urn:schemas-microsoft-com:mac:vml" xmlns:mc="http://schemas.openxmlformats.org/markup-compatibility/2006" val="858469529"/>
              </p:ext>
            </p:extLst>
          </p:nvPr>
        </p:nvGraphicFramePr>
        <p:xfrm>
          <a:off x="228600" y="914400"/>
          <a:ext cx="8686800" cy="4559019"/>
        </p:xfrm>
        <a:graphic>
          <a:graphicData uri="http://schemas.openxmlformats.org/drawingml/2006/table">
            <a:tbl>
              <a:tblPr/>
              <a:tblGrid>
                <a:gridCol w="2514599"/>
                <a:gridCol w="1600200"/>
                <a:gridCol w="4572001"/>
              </a:tblGrid>
              <a:tr h="467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Calibri" pitchFamily="34" charset="0"/>
                        </a:rPr>
                        <a:t>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Calibri" pitchFamily="34" charset="0"/>
                        </a:rPr>
                        <a:t>Organization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Calibri" pitchFamily="34" charset="0"/>
                        </a:rPr>
                        <a:t>Task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736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t>Menghua Wang (OC EDR &amp;</a:t>
                      </a:r>
                      <a:r>
                        <a:rPr lang="en-US" sz="1200" b="1" baseline="0" dirty="0" smtClean="0"/>
                        <a:t> </a:t>
                      </a:r>
                      <a:r>
                        <a:rPr lang="en-US" sz="1200" b="1" dirty="0" smtClean="0"/>
                        <a:t>Cal/Val Lead), </a:t>
                      </a:r>
                      <a:r>
                        <a:rPr kumimoji="0" lang="en-US" sz="1200" b="1"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a:t>
                      </a:r>
                      <a:r>
                        <a:rPr kumimoji="0" lang="en-US" sz="12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L. Jiang, X. Liu, W. Shi, S. Son, L. Tan, X. Wang, J. Sun, K. </a:t>
                      </a:r>
                      <a:r>
                        <a:rPr kumimoji="0" lang="en-US" sz="1200" b="0" i="0" u="none" strike="noStrike" cap="none" normalizeH="0" baseline="0" dirty="0" err="1" smtClean="0">
                          <a:ln>
                            <a:noFill/>
                          </a:ln>
                          <a:solidFill>
                            <a:schemeClr val="tx1"/>
                          </a:solidFill>
                          <a:effectLst/>
                          <a:latin typeface="Calibri" pitchFamily="-84" charset="0"/>
                          <a:ea typeface="ＭＳ Ｐゴシック" pitchFamily="-84" charset="-128"/>
                          <a:cs typeface="ＭＳ Ｐゴシック" pitchFamily="-84" charset="-128"/>
                        </a:rPr>
                        <a:t>Mikelsons</a:t>
                      </a:r>
                      <a:r>
                        <a:rPr kumimoji="0" lang="en-US" sz="12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V. Lance,</a:t>
                      </a:r>
                      <a:r>
                        <a:rPr kumimoji="0" lang="en-US" sz="1200" b="1"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 </a:t>
                      </a:r>
                      <a:r>
                        <a:rPr lang="en-US" sz="1200" b="1" dirty="0" smtClean="0"/>
                        <a:t>M. </a:t>
                      </a:r>
                      <a:r>
                        <a:rPr lang="en-US" sz="1200" b="1" dirty="0" err="1" smtClean="0"/>
                        <a:t>Ondrusek</a:t>
                      </a:r>
                      <a:r>
                        <a:rPr lang="en-US" sz="1200" b="1" dirty="0" smtClean="0"/>
                        <a:t>, </a:t>
                      </a:r>
                      <a:r>
                        <a:rPr lang="en-US" sz="1200" b="0" dirty="0" smtClean="0"/>
                        <a:t>E. Stengel</a:t>
                      </a:r>
                      <a:endParaRPr kumimoji="0" lang="en-US" sz="12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NOAA/NESDIS/ STAR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Leads </a:t>
                      </a:r>
                      <a:r>
                        <a:rPr kumimoji="0" lang="en-US" sz="11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 </a:t>
                      </a:r>
                      <a:r>
                        <a:rPr kumimoji="0" lang="en-US" sz="1100" b="0" i="0" u="none" strike="noStrike" cap="none" normalizeH="0" baseline="0" dirty="0" smtClean="0">
                          <a:ln>
                            <a:noFill/>
                          </a:ln>
                          <a:solidFill>
                            <a:schemeClr val="tx1"/>
                          </a:solidFill>
                          <a:effectLst/>
                          <a:latin typeface="Calibri" pitchFamily="-84" charset="0"/>
                          <a:ea typeface="ＭＳ Ｐゴシック" pitchFamily="-84" charset="-128"/>
                          <a:cs typeface="ＭＳ Ｐゴシック" pitchFamily="-84" charset="-128"/>
                        </a:rPr>
                        <a:t>Ocean Color </a:t>
                      </a:r>
                      <a:r>
                        <a:rPr kumimoji="0" lang="en-US" sz="11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EDR Team &amp; Cal/Val Team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84" charset="0"/>
                          <a:ea typeface="ＭＳ Ｐゴシック" pitchFamily="-84" charset="-128"/>
                          <a:cs typeface="ＭＳ Ｐゴシック" pitchFamily="-84" charset="-128"/>
                        </a:rPr>
                        <a:t>OC products, algorithms, SDR, EDR, Cal/Val, vicarious cal., refinements, data processing, algorithm improvements, software updates, data validations and analyses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78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t>Robert Arnone </a:t>
                      </a:r>
                    </a:p>
                    <a:p>
                      <a:pPr marL="0" marR="0" lvl="0" indent="0" algn="l" defTabSz="914400" rtl="0" eaLnBrk="1" fontAlgn="base" latinLnBrk="0" hangingPunct="1">
                        <a:lnSpc>
                          <a:spcPct val="100000"/>
                        </a:lnSpc>
                        <a:spcBef>
                          <a:spcPct val="0"/>
                        </a:spcBef>
                        <a:spcAft>
                          <a:spcPct val="0"/>
                        </a:spcAft>
                        <a:buClrTx/>
                        <a:buSzTx/>
                        <a:buFontTx/>
                        <a:buNone/>
                        <a:tabLst/>
                      </a:pPr>
                      <a:r>
                        <a:rPr lang="en-US" sz="1200" b="0" dirty="0" smtClean="0"/>
                        <a:t>Sherwin Ladner,  Ryan Vandermeulen Adam Lawson, Paul Martinolich</a:t>
                      </a:r>
                      <a:r>
                        <a:rPr lang="en-US" sz="1200" b="0" baseline="0" dirty="0" smtClean="0"/>
                        <a:t>, </a:t>
                      </a:r>
                    </a:p>
                    <a:p>
                      <a:pPr marL="0" marR="0" lvl="0" indent="0" algn="l" defTabSz="914400" rtl="0" eaLnBrk="1" fontAlgn="base" latinLnBrk="0" hangingPunct="1">
                        <a:lnSpc>
                          <a:spcPct val="100000"/>
                        </a:lnSpc>
                        <a:spcBef>
                          <a:spcPct val="0"/>
                        </a:spcBef>
                        <a:spcAft>
                          <a:spcPct val="0"/>
                        </a:spcAft>
                        <a:buClrTx/>
                        <a:buSzTx/>
                        <a:buFontTx/>
                        <a:buNone/>
                        <a:tabLst/>
                      </a:pPr>
                      <a:r>
                        <a:rPr lang="en-US" sz="1200" b="0" baseline="0" dirty="0" smtClean="0"/>
                        <a:t>Jen Bowers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U. Southern MS NRL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QinetiQ Corp.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SDSU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Coordination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Look Up Tables – SDR-EDR  impacts, vicarious  calibration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Satellite matchup tool  (SAVANT) – Golden Regions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cruise  participation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rPr>
                        <a:t>WAVE_CIS  (AERONET  site)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73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rPr>
                        <a:t>Carol Johnson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rPr>
                        <a:t>NIST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Traceability, AERONET Uncertainty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78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t>Curt Davis, </a:t>
                      </a:r>
                      <a:r>
                        <a:rPr lang="en-US" sz="1200" b="0" dirty="0" smtClean="0"/>
                        <a:t>Nicholas </a:t>
                      </a:r>
                      <a:r>
                        <a:rPr lang="en-US" sz="1200" b="0" dirty="0" err="1" smtClean="0"/>
                        <a:t>Tufillaro</a:t>
                      </a:r>
                      <a:r>
                        <a:rPr lang="en-US" sz="1200" b="0" dirty="0" smtClean="0"/>
                        <a:t> </a:t>
                      </a:r>
                      <a:endParaRPr kumimoji="0" lang="en-US" sz="1200" b="0" i="0" u="none" strike="noStrike" cap="none" normalizeH="0" baseline="0" dirty="0" smtClean="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OSU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Ocean color validation, Cruise data matchup West Coast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7866">
                <a:tc>
                  <a:txBody>
                    <a:bodyPr/>
                    <a:lstStyle/>
                    <a:p>
                      <a:r>
                        <a:rPr lang="en-US" sz="1200" b="1" dirty="0" smtClean="0"/>
                        <a:t>Burt Jones, </a:t>
                      </a:r>
                      <a:r>
                        <a:rPr lang="en-US" sz="1200" b="0" dirty="0" smtClean="0"/>
                        <a:t>Matthew Ragan </a:t>
                      </a:r>
                      <a:endParaRPr lang="en-US" sz="1200" b="0" dirty="0"/>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200" b="0" dirty="0" smtClean="0"/>
                        <a:t>USC</a:t>
                      </a:r>
                      <a:r>
                        <a:rPr lang="en-US" sz="1200" b="0" baseline="0" dirty="0" smtClean="0"/>
                        <a:t> </a:t>
                      </a:r>
                      <a:endParaRPr lang="en-US" sz="1200" b="0" dirty="0"/>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100" b="1" dirty="0" smtClean="0">
                          <a:solidFill>
                            <a:srgbClr val="FF0000"/>
                          </a:solidFill>
                        </a:rPr>
                        <a:t>Eureka (AERONET Site) </a:t>
                      </a:r>
                      <a:endParaRPr lang="en-US" sz="1100" b="1" dirty="0">
                        <a:solidFill>
                          <a:srgbClr val="FF0000"/>
                        </a:solidFill>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88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t>Sam Ahmed, Alex </a:t>
                      </a:r>
                      <a:r>
                        <a:rPr lang="en-US" sz="1200" b="1" dirty="0" err="1" smtClean="0"/>
                        <a:t>Gilerson</a:t>
                      </a:r>
                      <a:endParaRPr kumimoji="0" lang="en-US" sz="1200" b="0" i="0" u="none" strike="noStrike" cap="none" normalizeH="0" baseline="0" dirty="0" smtClean="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CCNY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rPr>
                        <a:t>LISCO  (AERONET site)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Cruise data and matchup</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78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err="1" smtClean="0"/>
                        <a:t>Chuanmin</a:t>
                      </a:r>
                      <a:r>
                        <a:rPr lang="en-US" sz="1200" b="1" dirty="0" smtClean="0"/>
                        <a:t> Hu </a:t>
                      </a:r>
                      <a:endParaRPr kumimoji="0" lang="en-US" sz="1200" b="1" i="0" u="none" strike="noStrike" cap="none" normalizeH="0" baseline="0" dirty="0" smtClean="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USF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NOAA data continuity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241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rPr>
                        <a:t>Ken Voss </a:t>
                      </a:r>
                      <a:r>
                        <a:rPr kumimoji="0" lang="en-US" sz="1200" b="0" i="0" u="none" strike="noStrike" cap="none" normalizeH="0" baseline="0" dirty="0" smtClean="0">
                          <a:ln>
                            <a:noFill/>
                          </a:ln>
                          <a:solidFill>
                            <a:srgbClr val="000000"/>
                          </a:solidFill>
                          <a:effectLst/>
                          <a:latin typeface="Calibri" pitchFamily="34" charset="0"/>
                        </a:rPr>
                        <a:t>&amp; </a:t>
                      </a:r>
                      <a:r>
                        <a:rPr kumimoji="0" lang="en-US" sz="1200" b="1" i="0" u="none" strike="noStrike" cap="none" normalizeH="0" baseline="0" dirty="0" smtClean="0">
                          <a:ln>
                            <a:noFill/>
                          </a:ln>
                          <a:solidFill>
                            <a:srgbClr val="000000"/>
                          </a:solidFill>
                          <a:effectLst/>
                          <a:latin typeface="Calibri" pitchFamily="34" charset="0"/>
                        </a:rPr>
                        <a:t>MOBY</a:t>
                      </a:r>
                      <a:r>
                        <a:rPr kumimoji="0" lang="en-US" sz="1200" b="0" i="0" u="none" strike="noStrike" cap="none" normalizeH="0" baseline="0" dirty="0" smtClean="0">
                          <a:ln>
                            <a:noFill/>
                          </a:ln>
                          <a:solidFill>
                            <a:srgbClr val="000000"/>
                          </a:solidFill>
                          <a:effectLst/>
                          <a:latin typeface="Calibri" pitchFamily="34" charset="0"/>
                        </a:rPr>
                        <a:t> team</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RSMAS –Miami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rPr>
                        <a:t>Marine Optical Buoy (MOBY)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422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err="1" smtClean="0"/>
                        <a:t>Zhongping</a:t>
                      </a:r>
                      <a:r>
                        <a:rPr lang="en-US" sz="1200" b="1" dirty="0" smtClean="0"/>
                        <a:t> Lee, </a:t>
                      </a:r>
                      <a:r>
                        <a:rPr lang="en-US" sz="1200" b="0" dirty="0" err="1" smtClean="0"/>
                        <a:t>Jianwei</a:t>
                      </a:r>
                      <a:r>
                        <a:rPr lang="en-US" sz="1200" b="0" dirty="0" smtClean="0"/>
                        <a:t> Wei </a:t>
                      </a:r>
                      <a:endParaRPr kumimoji="0" lang="en-US" sz="1200" b="0" i="0" u="none" strike="noStrike" cap="none" normalizeH="0" baseline="0" dirty="0" smtClean="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rPr>
                        <a:t>UMB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Ocean color IOP data validation and evaluation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rPr>
                        <a:t>Ocean color optics matchup</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1" name="Rectangle 10"/>
          <p:cNvSpPr/>
          <p:nvPr/>
        </p:nvSpPr>
        <p:spPr>
          <a:xfrm>
            <a:off x="0" y="5562600"/>
            <a:ext cx="9144000" cy="676335"/>
          </a:xfrm>
          <a:prstGeom prst="rect">
            <a:avLst/>
          </a:prstGeom>
        </p:spPr>
        <p:txBody>
          <a:bodyPr wrap="square" lIns="90663" tIns="45337" rIns="90663" bIns="45337">
            <a:spAutoFit/>
          </a:bodyPr>
          <a:lstStyle/>
          <a:p>
            <a:r>
              <a:rPr lang="en-US" sz="1200" dirty="0" smtClean="0">
                <a:solidFill>
                  <a:prstClr val="black"/>
                </a:solidFill>
                <a:latin typeface="Arial" pitchFamily="-1" charset="0"/>
                <a:ea typeface="Arial" pitchFamily="-1" charset="0"/>
                <a:cs typeface="Arial" pitchFamily="-1" charset="0"/>
              </a:rPr>
              <a:t>Working with: NOAA </a:t>
            </a:r>
            <a:r>
              <a:rPr lang="en-US" sz="1200" b="1" dirty="0" smtClean="0">
                <a:solidFill>
                  <a:prstClr val="black"/>
                </a:solidFill>
                <a:latin typeface="Arial" pitchFamily="-1" charset="0"/>
                <a:ea typeface="Arial" pitchFamily="-1" charset="0"/>
                <a:cs typeface="Arial" pitchFamily="-1" charset="0"/>
              </a:rPr>
              <a:t>CoastWatch</a:t>
            </a:r>
            <a:r>
              <a:rPr lang="en-US" sz="1200" dirty="0" smtClean="0">
                <a:solidFill>
                  <a:prstClr val="black"/>
                </a:solidFill>
                <a:latin typeface="Arial" pitchFamily="-1" charset="0"/>
                <a:ea typeface="Arial" pitchFamily="-1" charset="0"/>
                <a:cs typeface="Arial" pitchFamily="-1" charset="0"/>
              </a:rPr>
              <a:t>, VIIRS </a:t>
            </a:r>
            <a:r>
              <a:rPr lang="en-US" sz="1200" b="1" dirty="0" smtClean="0">
                <a:solidFill>
                  <a:prstClr val="black"/>
                </a:solidFill>
                <a:latin typeface="Arial" pitchFamily="-1" charset="0"/>
                <a:ea typeface="Arial" pitchFamily="-1" charset="0"/>
                <a:cs typeface="Arial" pitchFamily="-1" charset="0"/>
              </a:rPr>
              <a:t>SDR team </a:t>
            </a:r>
            <a:r>
              <a:rPr lang="en-US" sz="1200" dirty="0" smtClean="0">
                <a:solidFill>
                  <a:prstClr val="black"/>
                </a:solidFill>
                <a:latin typeface="Arial" pitchFamily="-1" charset="0"/>
                <a:ea typeface="Arial" pitchFamily="-1" charset="0"/>
                <a:cs typeface="Arial" pitchFamily="-1" charset="0"/>
              </a:rPr>
              <a:t>(C. Cao, F. </a:t>
            </a:r>
            <a:r>
              <a:rPr lang="en-US" sz="1200" dirty="0" err="1" smtClean="0">
                <a:solidFill>
                  <a:prstClr val="black"/>
                </a:solidFill>
                <a:latin typeface="Arial" pitchFamily="-1" charset="0"/>
                <a:ea typeface="Arial" pitchFamily="-1" charset="0"/>
                <a:cs typeface="Arial" pitchFamily="-1" charset="0"/>
              </a:rPr>
              <a:t>DeLuccia</a:t>
            </a:r>
            <a:r>
              <a:rPr lang="en-US" sz="1200" dirty="0" smtClean="0">
                <a:solidFill>
                  <a:prstClr val="black"/>
                </a:solidFill>
                <a:latin typeface="Arial" pitchFamily="-1" charset="0"/>
                <a:ea typeface="Arial" pitchFamily="-1" charset="0"/>
                <a:cs typeface="Arial" pitchFamily="-1" charset="0"/>
              </a:rPr>
              <a:t>, X. </a:t>
            </a:r>
            <a:r>
              <a:rPr lang="en-US" sz="1200" dirty="0" err="1" smtClean="0">
                <a:solidFill>
                  <a:prstClr val="black"/>
                </a:solidFill>
                <a:latin typeface="Arial" pitchFamily="-1" charset="0"/>
                <a:ea typeface="Arial" pitchFamily="-1" charset="0"/>
                <a:cs typeface="Arial" pitchFamily="-1" charset="0"/>
              </a:rPr>
              <a:t>Xiong</a:t>
            </a:r>
            <a:r>
              <a:rPr lang="en-US" sz="1200" dirty="0" smtClean="0">
                <a:solidFill>
                  <a:prstClr val="black"/>
                </a:solidFill>
                <a:latin typeface="Arial" pitchFamily="-1" charset="0"/>
                <a:ea typeface="Arial" pitchFamily="-1" charset="0"/>
                <a:cs typeface="Arial" pitchFamily="-1" charset="0"/>
              </a:rPr>
              <a:t>), DPA/DPE (R. Williamson, Neal Baker), Raytheon, NOAA OC Working Group, NOAA various line-office reps, NASA OBPG (K. </a:t>
            </a:r>
            <a:r>
              <a:rPr lang="en-US" sz="1200" dirty="0" err="1" smtClean="0">
                <a:solidFill>
                  <a:prstClr val="black"/>
                </a:solidFill>
                <a:latin typeface="Arial" pitchFamily="-1" charset="0"/>
                <a:ea typeface="Arial" pitchFamily="-1" charset="0"/>
                <a:cs typeface="Arial" pitchFamily="-1" charset="0"/>
              </a:rPr>
              <a:t>Turpie</a:t>
            </a:r>
            <a:r>
              <a:rPr lang="en-US" sz="1200" dirty="0" smtClean="0">
                <a:solidFill>
                  <a:prstClr val="black"/>
                </a:solidFill>
                <a:latin typeface="Arial" pitchFamily="-1" charset="0"/>
                <a:ea typeface="Arial" pitchFamily="-1" charset="0"/>
                <a:cs typeface="Arial" pitchFamily="-1" charset="0"/>
              </a:rPr>
              <a:t>, et al.), NOAA OCPOP, etc.</a:t>
            </a:r>
          </a:p>
          <a:p>
            <a:r>
              <a:rPr lang="en-US" sz="1200" dirty="0" smtClean="0">
                <a:solidFill>
                  <a:prstClr val="black"/>
                </a:solidFill>
                <a:latin typeface="Arial" pitchFamily="-1" charset="0"/>
                <a:ea typeface="Arial" pitchFamily="-1" charset="0"/>
                <a:cs typeface="Arial" pitchFamily="-1" charset="0"/>
              </a:rPr>
              <a:t>Collaborators: D. Antoine (BOUSSOLE), B. Holben (NASA-GSFC), G. Zibordi (JRC-Italy), R. </a:t>
            </a:r>
            <a:r>
              <a:rPr lang="en-US" sz="1200" dirty="0" err="1" smtClean="0">
                <a:solidFill>
                  <a:prstClr val="black"/>
                </a:solidFill>
                <a:latin typeface="Arial" pitchFamily="-1" charset="0"/>
                <a:ea typeface="Arial" pitchFamily="-1" charset="0"/>
                <a:cs typeface="Arial" pitchFamily="-1" charset="0"/>
              </a:rPr>
              <a:t>Frouin</a:t>
            </a:r>
            <a:r>
              <a:rPr lang="en-US" sz="1200" dirty="0" smtClean="0">
                <a:solidFill>
                  <a:prstClr val="black"/>
                </a:solidFill>
                <a:latin typeface="Arial" pitchFamily="-1" charset="0"/>
                <a:ea typeface="Arial" pitchFamily="-1" charset="0"/>
                <a:cs typeface="Arial" pitchFamily="-1" charset="0"/>
              </a:rPr>
              <a:t> (for PAR), and many others.</a:t>
            </a:r>
            <a:r>
              <a:rPr lang="en-US" sz="1400" dirty="0" smtClean="0">
                <a:solidFill>
                  <a:prstClr val="black"/>
                </a:solidFill>
                <a:latin typeface="Arial" pitchFamily="-1" charset="0"/>
                <a:ea typeface="Arial" pitchFamily="-1" charset="0"/>
                <a:cs typeface="Arial" pitchFamily="-1"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algn="ct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cs typeface="Times New Roman"/>
              </a:rPr>
              <a:t>NOAA Contributions to IOCCG INSITU-OCR</a:t>
            </a:r>
            <a:endParaRPr kumimoji="0" lang="en-US" sz="32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graphicFrame>
        <p:nvGraphicFramePr>
          <p:cNvPr id="10" name="Table 9"/>
          <p:cNvGraphicFramePr>
            <a:graphicFrameLocks noGrp="1"/>
          </p:cNvGraphicFramePr>
          <p:nvPr/>
        </p:nvGraphicFramePr>
        <p:xfrm>
          <a:off x="762000" y="1066800"/>
          <a:ext cx="7924800" cy="4843554"/>
        </p:xfrm>
        <a:graphic>
          <a:graphicData uri="http://schemas.openxmlformats.org/drawingml/2006/table">
            <a:tbl>
              <a:tblPr/>
              <a:tblGrid>
                <a:gridCol w="4724401"/>
                <a:gridCol w="3200399"/>
              </a:tblGrid>
              <a:tr h="943882">
                <a:tc>
                  <a:txBody>
                    <a:bodyPr/>
                    <a:lstStyle/>
                    <a:p>
                      <a:pPr marL="0" marR="0" algn="ctr">
                        <a:lnSpc>
                          <a:spcPct val="115000"/>
                        </a:lnSpc>
                        <a:spcBef>
                          <a:spcPts val="0"/>
                        </a:spcBef>
                        <a:spcAft>
                          <a:spcPts val="0"/>
                        </a:spcAft>
                      </a:pPr>
                      <a:r>
                        <a:rPr lang="en-US" sz="2000" b="1" dirty="0">
                          <a:solidFill>
                            <a:srgbClr val="FF0000"/>
                          </a:solidFill>
                          <a:latin typeface="Calibri"/>
                          <a:ea typeface="Times New Roman"/>
                          <a:cs typeface="Times New Roman"/>
                        </a:rPr>
                        <a:t>Space Sensor Radiometric Calibration, Characterization and Temporal Stability</a:t>
                      </a:r>
                      <a:endParaRPr lang="en-US"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CFFCC"/>
                    </a:solidFill>
                  </a:tcPr>
                </a:tc>
                <a:tc>
                  <a:txBody>
                    <a:bodyPr/>
                    <a:lstStyle/>
                    <a:p>
                      <a:pPr marL="0" marR="0" algn="ctr">
                        <a:lnSpc>
                          <a:spcPct val="115000"/>
                        </a:lnSpc>
                        <a:spcBef>
                          <a:spcPts val="0"/>
                        </a:spcBef>
                        <a:spcAft>
                          <a:spcPts val="0"/>
                        </a:spcAft>
                      </a:pPr>
                      <a:r>
                        <a:rPr lang="en-US" sz="2000" b="1">
                          <a:solidFill>
                            <a:srgbClr val="FF0000"/>
                          </a:solidFill>
                          <a:latin typeface="Calibri"/>
                          <a:ea typeface="Times New Roman"/>
                          <a:cs typeface="Times New Roman"/>
                        </a:rPr>
                        <a:t>NOAA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CFFCC"/>
                    </a:solidFill>
                  </a:tcPr>
                </a:tc>
              </a:tr>
              <a:tr h="869215">
                <a:tc>
                  <a:txBody>
                    <a:bodyPr/>
                    <a:lstStyle/>
                    <a:p>
                      <a:pPr marL="0" marR="0">
                        <a:lnSpc>
                          <a:spcPct val="115000"/>
                        </a:lnSpc>
                        <a:spcBef>
                          <a:spcPts val="0"/>
                        </a:spcBef>
                        <a:spcAft>
                          <a:spcPts val="0"/>
                        </a:spcAft>
                      </a:pPr>
                      <a:r>
                        <a:rPr lang="en-US" sz="2000" b="1">
                          <a:solidFill>
                            <a:srgbClr val="000000"/>
                          </a:solidFill>
                          <a:latin typeface="Calibri"/>
                          <a:ea typeface="Times New Roman"/>
                          <a:cs typeface="Times New Roman"/>
                        </a:rPr>
                        <a:t>R1.1: Comprehensive pre-launch instrument calibration and characterization</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VIIRS JPSS-1 and JPSS-2</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6817">
                <a:tc>
                  <a:txBody>
                    <a:bodyPr/>
                    <a:lstStyle/>
                    <a:p>
                      <a:pPr marL="0" marR="0">
                        <a:lnSpc>
                          <a:spcPct val="115000"/>
                        </a:lnSpc>
                        <a:spcBef>
                          <a:spcPts val="0"/>
                        </a:spcBef>
                        <a:spcAft>
                          <a:spcPts val="0"/>
                        </a:spcAft>
                      </a:pPr>
                      <a:r>
                        <a:rPr lang="en-US" sz="2000" b="1">
                          <a:solidFill>
                            <a:srgbClr val="000000"/>
                          </a:solidFill>
                          <a:latin typeface="Calibri"/>
                          <a:ea typeface="Times New Roman"/>
                          <a:cs typeface="Times New Roman"/>
                        </a:rPr>
                        <a:t>R1.2: Open access to calibration and characterization data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l">
                        <a:lnSpc>
                          <a:spcPct val="115000"/>
                        </a:lnSpc>
                        <a:spcBef>
                          <a:spcPts val="0"/>
                        </a:spcBef>
                        <a:spcAft>
                          <a:spcPts val="0"/>
                        </a:spcAft>
                      </a:pP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6817">
                <a:tc>
                  <a:txBody>
                    <a:bodyPr/>
                    <a:lstStyle/>
                    <a:p>
                      <a:pPr marL="0" marR="0">
                        <a:lnSpc>
                          <a:spcPct val="115000"/>
                        </a:lnSpc>
                        <a:spcBef>
                          <a:spcPts val="0"/>
                        </a:spcBef>
                        <a:spcAft>
                          <a:spcPts val="0"/>
                        </a:spcAft>
                      </a:pPr>
                      <a:r>
                        <a:rPr lang="en-US" sz="2000" b="1">
                          <a:solidFill>
                            <a:srgbClr val="000000"/>
                          </a:solidFill>
                          <a:latin typeface="Calibri"/>
                          <a:ea typeface="Times New Roman"/>
                          <a:cs typeface="Times New Roman"/>
                        </a:rPr>
                        <a:t>R1.3: Permanent working group on satellite sensor calibration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NOAA participates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99238">
                <a:tc>
                  <a:txBody>
                    <a:bodyPr/>
                    <a:lstStyle/>
                    <a:p>
                      <a:pPr marL="0" marR="0" algn="just">
                        <a:lnSpc>
                          <a:spcPct val="115000"/>
                        </a:lnSpc>
                        <a:spcBef>
                          <a:spcPts val="0"/>
                        </a:spcBef>
                        <a:spcAft>
                          <a:spcPts val="0"/>
                        </a:spcAft>
                      </a:pPr>
                      <a:r>
                        <a:rPr lang="en-US" sz="2000" b="1">
                          <a:solidFill>
                            <a:srgbClr val="000000"/>
                          </a:solidFill>
                          <a:latin typeface="Calibri"/>
                          <a:ea typeface="Times New Roman"/>
                          <a:cs typeface="Times New Roman"/>
                        </a:rPr>
                        <a:t>R1.4:  Vicarious calibration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MOBY</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6817">
                <a:tc>
                  <a:txBody>
                    <a:bodyPr/>
                    <a:lstStyle/>
                    <a:p>
                      <a:pPr marL="0" marR="0" algn="just">
                        <a:lnSpc>
                          <a:spcPct val="115000"/>
                        </a:lnSpc>
                        <a:spcBef>
                          <a:spcPts val="0"/>
                        </a:spcBef>
                        <a:spcAft>
                          <a:spcPts val="0"/>
                        </a:spcAft>
                      </a:pPr>
                      <a:r>
                        <a:rPr lang="en-US" sz="2000" b="1">
                          <a:solidFill>
                            <a:srgbClr val="000000"/>
                          </a:solidFill>
                          <a:latin typeface="Calibri"/>
                          <a:ea typeface="Times New Roman"/>
                          <a:cs typeface="Times New Roman"/>
                        </a:rPr>
                        <a:t>R1.5: Support for calibration teams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VIIRS cal/</a:t>
                      </a:r>
                      <a:r>
                        <a:rPr lang="en-US" sz="2000" b="1" dirty="0" err="1">
                          <a:solidFill>
                            <a:srgbClr val="000000"/>
                          </a:solidFill>
                          <a:latin typeface="Calibri"/>
                          <a:ea typeface="Times New Roman"/>
                          <a:cs typeface="Times New Roman"/>
                        </a:rPr>
                        <a:t>val</a:t>
                      </a:r>
                      <a:r>
                        <a:rPr lang="en-US" sz="2000" b="1" dirty="0">
                          <a:solidFill>
                            <a:srgbClr val="000000"/>
                          </a:solidFill>
                          <a:latin typeface="Calibri"/>
                          <a:ea typeface="Times New Roman"/>
                          <a:cs typeface="Times New Roman"/>
                        </a:rPr>
                        <a:t> teams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6817">
                <a:tc>
                  <a:txBody>
                    <a:bodyPr/>
                    <a:lstStyle/>
                    <a:p>
                      <a:pPr marL="0" marR="0" algn="just">
                        <a:lnSpc>
                          <a:spcPct val="115000"/>
                        </a:lnSpc>
                        <a:spcBef>
                          <a:spcPts val="0"/>
                        </a:spcBef>
                        <a:spcAft>
                          <a:spcPts val="0"/>
                        </a:spcAft>
                      </a:pPr>
                      <a:r>
                        <a:rPr lang="en-US" sz="2000" b="1">
                          <a:solidFill>
                            <a:srgbClr val="000000"/>
                          </a:solidFill>
                          <a:latin typeface="Calibri"/>
                          <a:ea typeface="Times New Roman"/>
                          <a:cs typeface="Times New Roman"/>
                        </a:rPr>
                        <a:t>R1.6: Assess and correct for instrument degradation</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OC-improved SDRs!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Title 1"/>
          <p:cNvSpPr txBox="1">
            <a:spLocks/>
          </p:cNvSpPr>
          <p:nvPr/>
        </p:nvSpPr>
        <p:spPr>
          <a:xfrm>
            <a:off x="0" y="0"/>
            <a:ext cx="9144000" cy="87405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200" b="1" i="0" u="none" strike="noStrike" kern="1200" cap="none" spc="0" normalizeH="0" baseline="0" noProof="0" dirty="0" smtClean="0">
                <a:ln>
                  <a:noFill/>
                </a:ln>
                <a:solidFill>
                  <a:schemeClr val="tx1"/>
                </a:solidFill>
                <a:effectLst/>
                <a:uLnTx/>
                <a:uFillTx/>
                <a:ea typeface="+mj-ea"/>
                <a:cs typeface="Times New Roman"/>
              </a:rPr>
              <a:t>BMW</a:t>
            </a:r>
            <a:r>
              <a:rPr kumimoji="0" lang="en-US" sz="2200" b="0" i="0" u="none" strike="noStrike" kern="1200" cap="none" spc="0" normalizeH="0" baseline="0" noProof="0" dirty="0" smtClean="0">
                <a:ln>
                  <a:noFill/>
                </a:ln>
                <a:solidFill>
                  <a:schemeClr val="tx1"/>
                </a:solidFill>
                <a:effectLst/>
                <a:uLnTx/>
                <a:uFillTx/>
                <a:ea typeface="+mj-ea"/>
                <a:cs typeface="Times New Roman"/>
              </a:rPr>
              <a:t> (</a:t>
            </a:r>
            <a:r>
              <a:rPr kumimoji="0" lang="en-US" sz="2200" b="0" i="1" u="none" strike="noStrike" kern="1200" cap="none" spc="0" normalizeH="0" baseline="0" noProof="0" dirty="0" smtClean="0">
                <a:ln>
                  <a:noFill/>
                </a:ln>
                <a:solidFill>
                  <a:srgbClr val="0000FF"/>
                </a:solidFill>
                <a:effectLst/>
                <a:uLnTx/>
                <a:uFillTx/>
                <a:ea typeface="+mj-ea"/>
                <a:cs typeface="Times New Roman"/>
              </a:rPr>
              <a:t>Bailey</a:t>
            </a:r>
            <a:r>
              <a:rPr kumimoji="0" lang="en-US" sz="2200" b="0" i="0" u="none" strike="noStrike" kern="1200" cap="none" spc="0" normalizeH="0" baseline="0" noProof="0" dirty="0" smtClean="0">
                <a:ln>
                  <a:noFill/>
                </a:ln>
                <a:solidFill>
                  <a:schemeClr val="tx1"/>
                </a:solidFill>
                <a:effectLst/>
                <a:uLnTx/>
                <a:uFillTx/>
                <a:ea typeface="+mj-ea"/>
                <a:cs typeface="Times New Roman"/>
              </a:rPr>
              <a:t> (2010), </a:t>
            </a:r>
            <a:r>
              <a:rPr kumimoji="0" lang="en-US" sz="2200" b="0" i="1" u="none" strike="noStrike" kern="1200" cap="none" spc="0" normalizeH="0" baseline="0" noProof="0" dirty="0" smtClean="0">
                <a:ln>
                  <a:noFill/>
                </a:ln>
                <a:solidFill>
                  <a:srgbClr val="0000FF"/>
                </a:solidFill>
                <a:effectLst/>
                <a:uLnTx/>
                <a:uFillTx/>
                <a:ea typeface="+mj-ea"/>
                <a:cs typeface="Times New Roman"/>
              </a:rPr>
              <a:t>MUMM</a:t>
            </a:r>
            <a:r>
              <a:rPr kumimoji="0" lang="en-US" sz="2200" b="0" i="0" u="none" strike="noStrike" kern="1200" cap="none" spc="0" normalizeH="0" baseline="0" noProof="0" dirty="0" smtClean="0">
                <a:ln>
                  <a:noFill/>
                </a:ln>
                <a:solidFill>
                  <a:schemeClr val="tx1"/>
                </a:solidFill>
                <a:effectLst/>
                <a:uLnTx/>
                <a:uFillTx/>
                <a:ea typeface="+mj-ea"/>
                <a:cs typeface="Times New Roman"/>
              </a:rPr>
              <a:t> (2000), and </a:t>
            </a:r>
            <a:r>
              <a:rPr kumimoji="0" lang="en-US" sz="2200" b="0" i="1" u="none" strike="noStrike" kern="1200" cap="none" spc="0" normalizeH="0" baseline="0" noProof="0" dirty="0" smtClean="0">
                <a:ln>
                  <a:noFill/>
                </a:ln>
                <a:solidFill>
                  <a:srgbClr val="0000FF"/>
                </a:solidFill>
                <a:effectLst/>
                <a:uLnTx/>
                <a:uFillTx/>
                <a:ea typeface="+mj-ea"/>
                <a:cs typeface="Times New Roman"/>
              </a:rPr>
              <a:t>Wang</a:t>
            </a:r>
            <a:r>
              <a:rPr kumimoji="0" lang="en-US" sz="2200" b="0" i="0" u="none" strike="noStrike" kern="1200" cap="none" spc="0" normalizeH="0" baseline="0" noProof="0" dirty="0" smtClean="0">
                <a:ln>
                  <a:noFill/>
                </a:ln>
                <a:solidFill>
                  <a:schemeClr val="tx1"/>
                </a:solidFill>
                <a:effectLst/>
                <a:uLnTx/>
                <a:uFillTx/>
                <a:ea typeface="+mj-ea"/>
                <a:cs typeface="Times New Roman"/>
              </a:rPr>
              <a:t> (2012)): </a:t>
            </a:r>
            <a:br>
              <a:rPr kumimoji="0" lang="en-US" sz="2200" b="0" i="0" u="none" strike="noStrike" kern="1200" cap="none" spc="0" normalizeH="0" baseline="0" noProof="0" dirty="0" smtClean="0">
                <a:ln>
                  <a:noFill/>
                </a:ln>
                <a:solidFill>
                  <a:schemeClr val="tx1"/>
                </a:solidFill>
                <a:effectLst/>
                <a:uLnTx/>
                <a:uFillTx/>
                <a:ea typeface="+mj-ea"/>
                <a:cs typeface="Times New Roman"/>
              </a:rPr>
            </a:br>
            <a:r>
              <a:rPr kumimoji="0" lang="en-US" sz="2200" b="0" i="0" u="none" strike="noStrike" kern="1200" cap="none" spc="0" normalizeH="0" baseline="0" noProof="0" dirty="0" smtClean="0">
                <a:ln>
                  <a:noFill/>
                </a:ln>
                <a:solidFill>
                  <a:schemeClr val="tx1"/>
                </a:solidFill>
                <a:effectLst/>
                <a:uLnTx/>
                <a:uFillTx/>
                <a:ea typeface="+mj-ea"/>
                <a:cs typeface="Times New Roman"/>
              </a:rPr>
              <a:t>A </a:t>
            </a:r>
            <a:r>
              <a:rPr kumimoji="0" lang="en-US" sz="2200" b="0" i="0" u="none" strike="noStrike" kern="1200" cap="none" spc="0" normalizeH="0" baseline="0" noProof="0" dirty="0" smtClean="0">
                <a:ln>
                  <a:noFill/>
                </a:ln>
                <a:solidFill>
                  <a:srgbClr val="FF0000"/>
                </a:solidFill>
                <a:effectLst/>
                <a:uLnTx/>
                <a:uFillTx/>
                <a:ea typeface="+mj-ea"/>
                <a:cs typeface="Times New Roman"/>
              </a:rPr>
              <a:t>new</a:t>
            </a:r>
            <a:r>
              <a:rPr kumimoji="0" lang="en-US" sz="2200" b="0" i="0" u="none" strike="noStrike" kern="1200" cap="none" spc="0" normalizeH="0" baseline="0" noProof="0" dirty="0" smtClean="0">
                <a:ln>
                  <a:noFill/>
                </a:ln>
                <a:solidFill>
                  <a:schemeClr val="tx1"/>
                </a:solidFill>
                <a:effectLst/>
                <a:uLnTx/>
                <a:uFillTx/>
                <a:ea typeface="+mj-ea"/>
                <a:cs typeface="Times New Roman"/>
              </a:rPr>
              <a:t> NIR ocean reflectance correction algorithm</a:t>
            </a:r>
            <a:endParaRPr kumimoji="0" lang="en-US" sz="2200" b="0" i="0" u="none" strike="noStrike" kern="1200" cap="none" spc="0" normalizeH="0" baseline="0" noProof="0" dirty="0">
              <a:ln>
                <a:noFill/>
              </a:ln>
              <a:solidFill>
                <a:schemeClr val="tx1"/>
              </a:solidFill>
              <a:effectLst/>
              <a:uLnTx/>
              <a:uFillTx/>
              <a:ea typeface="+mj-ea"/>
              <a:cs typeface="Times New Roman"/>
            </a:endParaRPr>
          </a:p>
        </p:txBody>
      </p:sp>
      <p:pic>
        <p:nvPicPr>
          <p:cNvPr id="13" name="Content Placeholder 3" descr="fig6.png"/>
          <p:cNvPicPr>
            <a:picLocks noChangeAspect="1"/>
          </p:cNvPicPr>
          <p:nvPr/>
        </p:nvPicPr>
        <p:blipFill>
          <a:blip r:embed="rId4" cstate="print"/>
          <a:stretch>
            <a:fillRect/>
          </a:stretch>
        </p:blipFill>
        <p:spPr>
          <a:xfrm>
            <a:off x="3886200" y="1008529"/>
            <a:ext cx="4648200" cy="4422786"/>
          </a:xfrm>
          <a:prstGeom prst="rect">
            <a:avLst/>
          </a:prstGeom>
        </p:spPr>
      </p:pic>
      <p:pic>
        <p:nvPicPr>
          <p:cNvPr id="14" name="Picture 0" descr="flow_chart.png"/>
          <p:cNvPicPr>
            <a:picLocks noChangeAspect="1" noChangeArrowheads="1"/>
          </p:cNvPicPr>
          <p:nvPr/>
        </p:nvPicPr>
        <p:blipFill>
          <a:blip r:embed="rId5" cstate="print"/>
          <a:srcRect/>
          <a:stretch>
            <a:fillRect/>
          </a:stretch>
        </p:blipFill>
        <p:spPr bwMode="auto">
          <a:xfrm>
            <a:off x="685800" y="914400"/>
            <a:ext cx="3048000" cy="5456481"/>
          </a:xfrm>
          <a:prstGeom prst="rect">
            <a:avLst/>
          </a:prstGeom>
          <a:noFill/>
          <a:ln w="9525">
            <a:noFill/>
            <a:miter lim="800000"/>
            <a:headEnd/>
            <a:tailEnd/>
          </a:ln>
        </p:spPr>
      </p:pic>
      <p:sp>
        <p:nvSpPr>
          <p:cNvPr id="15" name="Rectangle 3"/>
          <p:cNvSpPr>
            <a:spLocks noChangeArrowheads="1"/>
          </p:cNvSpPr>
          <p:nvPr/>
        </p:nvSpPr>
        <p:spPr bwMode="auto">
          <a:xfrm>
            <a:off x="4114800" y="5410200"/>
            <a:ext cx="4433455" cy="461568"/>
          </a:xfrm>
          <a:prstGeom prst="rect">
            <a:avLst/>
          </a:prstGeom>
          <a:noFill/>
          <a:ln w="9525">
            <a:noFill/>
            <a:miter lim="800000"/>
            <a:headEnd/>
            <a:tailEnd/>
          </a:ln>
          <a:effectLst/>
        </p:spPr>
        <p:txBody>
          <a:bodyPr vert="horz" wrap="square" lIns="91344" tIns="45672" rIns="91344" bIns="45672" numCol="1" anchor="ctr" anchorCtr="0" compatLnSpc="1">
            <a:prstTxWarp prst="textNoShape">
              <a:avLst/>
            </a:prstTxWarp>
            <a:spAutoFit/>
          </a:bodyPr>
          <a:lstStyle/>
          <a:p>
            <a:pPr defTabSz="913437"/>
            <a:r>
              <a:rPr lang="en-US" sz="1200" dirty="0" smtClean="0">
                <a:latin typeface="Arial" pitchFamily="34" charset="0"/>
                <a:ea typeface="Times New Roman" pitchFamily="18" charset="0"/>
                <a:cs typeface="Arial" pitchFamily="34" charset="0"/>
              </a:rPr>
              <a:t>Comparisons of MODIS and VIIRS-derived </a:t>
            </a:r>
            <a:r>
              <a:rPr lang="en-US" sz="1200" i="1" dirty="0" err="1" smtClean="0">
                <a:latin typeface="Arial" pitchFamily="34" charset="0"/>
                <a:ea typeface="Times New Roman" pitchFamily="18" charset="0"/>
                <a:cs typeface="Arial" pitchFamily="34" charset="0"/>
              </a:rPr>
              <a:t>nL</a:t>
            </a:r>
            <a:r>
              <a:rPr lang="en-US" sz="1200" i="1" baseline="-30000" dirty="0" err="1" smtClean="0">
                <a:latin typeface="Arial" pitchFamily="34" charset="0"/>
                <a:ea typeface="Times New Roman" pitchFamily="18" charset="0"/>
                <a:cs typeface="Arial" pitchFamily="34" charset="0"/>
              </a:rPr>
              <a:t>w</a:t>
            </a:r>
            <a:r>
              <a:rPr lang="en-US" sz="1200" dirty="0" err="1" smtClean="0">
                <a:latin typeface="Arial" pitchFamily="34" charset="0"/>
                <a:ea typeface="Times New Roman" pitchFamily="18" charset="0"/>
                <a:cs typeface="Arial" pitchFamily="34" charset="0"/>
              </a:rPr>
              <a:t>(</a:t>
            </a:r>
            <a:r>
              <a:rPr lang="en-US" sz="1200" i="1" dirty="0" err="1" smtClean="0">
                <a:latin typeface="Arial" pitchFamily="34" charset="0"/>
                <a:ea typeface="Times New Roman" pitchFamily="18" charset="0"/>
                <a:cs typeface="Arial" pitchFamily="34" charset="0"/>
              </a:rPr>
              <a:t>λ</a:t>
            </a:r>
            <a:r>
              <a:rPr lang="en-US" sz="1200" dirty="0" smtClean="0">
                <a:latin typeface="Arial" pitchFamily="34" charset="0"/>
                <a:ea typeface="Times New Roman" pitchFamily="18" charset="0"/>
                <a:cs typeface="Arial" pitchFamily="34" charset="0"/>
              </a:rPr>
              <a:t>) images at four selected bands.</a:t>
            </a:r>
            <a:endParaRPr lang="en-US" sz="1200" dirty="0" smtClean="0">
              <a:latin typeface="Arial" pitchFamily="34" charset="0"/>
              <a:cs typeface="Arial" pitchFamily="34" charset="0"/>
            </a:endParaRPr>
          </a:p>
        </p:txBody>
      </p:sp>
      <p:sp>
        <p:nvSpPr>
          <p:cNvPr id="16" name="TextBox 15"/>
          <p:cNvSpPr txBox="1"/>
          <p:nvPr/>
        </p:nvSpPr>
        <p:spPr>
          <a:xfrm>
            <a:off x="3162300" y="5791200"/>
            <a:ext cx="5981700" cy="673673"/>
          </a:xfrm>
          <a:prstGeom prst="rect">
            <a:avLst/>
          </a:prstGeom>
          <a:noFill/>
        </p:spPr>
        <p:txBody>
          <a:bodyPr wrap="square" lIns="91089" tIns="45543" rIns="91089" bIns="45543" rtlCol="0">
            <a:spAutoFit/>
          </a:bodyPr>
          <a:lstStyle/>
          <a:p>
            <a:pPr marL="452221" indent="-452221" eaLnBrk="0" hangingPunct="0">
              <a:lnSpc>
                <a:spcPct val="90000"/>
              </a:lnSpc>
              <a:spcAft>
                <a:spcPct val="10000"/>
              </a:spcAft>
              <a:buSzPct val="100000"/>
              <a:tabLst>
                <a:tab pos="452221" algn="l"/>
                <a:tab pos="632480" algn="l"/>
                <a:tab pos="1189062" algn="l"/>
              </a:tabLst>
            </a:pPr>
            <a:r>
              <a:rPr lang="en-US" sz="1400" dirty="0" smtClean="0">
                <a:solidFill>
                  <a:prstClr val="black"/>
                </a:solidFill>
                <a:latin typeface="Times New Roman"/>
                <a:cs typeface="Times New Roman"/>
              </a:rPr>
              <a:t>Jiang, L. and M. Wang, “Improved near-infrared ocean reflectance correction algorithm for satellite ocean color data processing,” </a:t>
            </a:r>
            <a:r>
              <a:rPr lang="en-US" sz="1400" i="1" dirty="0" smtClean="0">
                <a:solidFill>
                  <a:prstClr val="black"/>
                </a:solidFill>
                <a:latin typeface="Times New Roman"/>
                <a:cs typeface="Times New Roman"/>
              </a:rPr>
              <a:t>Opt. Express</a:t>
            </a:r>
            <a:r>
              <a:rPr lang="en-US" sz="1400" dirty="0" smtClean="0">
                <a:solidFill>
                  <a:prstClr val="black"/>
                </a:solidFill>
                <a:latin typeface="Times New Roman"/>
                <a:cs typeface="Times New Roman"/>
              </a:rPr>
              <a:t>, </a:t>
            </a:r>
            <a:r>
              <a:rPr lang="en-US" sz="1400" b="1" dirty="0" smtClean="0">
                <a:solidFill>
                  <a:prstClr val="black"/>
                </a:solidFill>
                <a:latin typeface="Times New Roman"/>
                <a:cs typeface="Times New Roman"/>
              </a:rPr>
              <a:t>22</a:t>
            </a:r>
            <a:r>
              <a:rPr lang="en-US" sz="1400" dirty="0" smtClean="0">
                <a:solidFill>
                  <a:prstClr val="black"/>
                </a:solidFill>
                <a:latin typeface="Times New Roman"/>
                <a:cs typeface="Times New Roman"/>
              </a:rPr>
              <a:t>, 21,657–21,678, 2014. </a:t>
            </a:r>
            <a:r>
              <a:rPr lang="en-US" sz="1400" u="sng" dirty="0" smtClean="0">
                <a:solidFill>
                  <a:prstClr val="black"/>
                </a:solidFill>
                <a:latin typeface="Times New Roman"/>
                <a:cs typeface="Times New Roman"/>
                <a:hlinkClick r:id="rId6"/>
              </a:rPr>
              <a:t>http://dx.doi.org/10.1364/OE.22.021657</a:t>
            </a:r>
            <a:r>
              <a:rPr lang="en-US" sz="1400" u="sng" dirty="0" smtClean="0">
                <a:solidFill>
                  <a:prstClr val="black"/>
                </a:solidFill>
                <a:latin typeface="Times New Roman"/>
                <a:cs typeface="Times New Roman"/>
              </a:rPr>
              <a:t> </a:t>
            </a:r>
            <a:endParaRPr lang="en-US" sz="1400" kern="0" dirty="0" smtClean="0">
              <a:solidFill>
                <a:prstClr val="black"/>
              </a:solidFill>
              <a:latin typeface="Times New Roman"/>
              <a:cs typeface="Times New Roman"/>
            </a:endParaRPr>
          </a:p>
        </p:txBody>
      </p:sp>
      <p:sp>
        <p:nvSpPr>
          <p:cNvPr id="17"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30</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8" name="Picture 2"/>
          <p:cNvPicPr>
            <a:picLocks noChangeAspect="1" noChangeArrowheads="1"/>
          </p:cNvPicPr>
          <p:nvPr/>
        </p:nvPicPr>
        <p:blipFill>
          <a:blip r:embed="rId7"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pic>
        <p:nvPicPr>
          <p:cNvPr id="11" name="Picture 10" descr="Figure01_final - Copy.png"/>
          <p:cNvPicPr>
            <a:picLocks noChangeAspect="1"/>
          </p:cNvPicPr>
          <p:nvPr/>
        </p:nvPicPr>
        <p:blipFill>
          <a:blip r:embed="rId4" cstate="print"/>
          <a:srcRect b="52210"/>
          <a:stretch>
            <a:fillRect/>
          </a:stretch>
        </p:blipFill>
        <p:spPr>
          <a:xfrm>
            <a:off x="457200" y="1066800"/>
            <a:ext cx="8555409" cy="3429000"/>
          </a:xfrm>
          <a:prstGeom prst="rect">
            <a:avLst/>
          </a:prstGeom>
        </p:spPr>
      </p:pic>
      <p:sp>
        <p:nvSpPr>
          <p:cNvPr id="13" name="TextBox 12"/>
          <p:cNvSpPr txBox="1"/>
          <p:nvPr/>
        </p:nvSpPr>
        <p:spPr>
          <a:xfrm>
            <a:off x="838200" y="171660"/>
            <a:ext cx="7412182" cy="584519"/>
          </a:xfrm>
          <a:prstGeom prst="rect">
            <a:avLst/>
          </a:prstGeom>
          <a:noFill/>
        </p:spPr>
        <p:txBody>
          <a:bodyPr wrap="square" lIns="91184" tIns="45593" rIns="91184" bIns="45593" rtlCol="0" anchor="ctr">
            <a:spAutoFit/>
          </a:bodyPr>
          <a:lstStyle/>
          <a:p>
            <a:pPr algn="ctr" defTabSz="911837"/>
            <a:r>
              <a:rPr lang="en-US" sz="3200" dirty="0" smtClean="0">
                <a:solidFill>
                  <a:prstClr val="black"/>
                </a:solidFill>
                <a:cs typeface="Times New Roman"/>
              </a:rPr>
              <a:t>Destriping of VIIRS Ocean Color Products</a:t>
            </a:r>
          </a:p>
        </p:txBody>
      </p:sp>
      <p:sp>
        <p:nvSpPr>
          <p:cNvPr id="14" name="TextBox 13"/>
          <p:cNvSpPr txBox="1"/>
          <p:nvPr/>
        </p:nvSpPr>
        <p:spPr>
          <a:xfrm>
            <a:off x="3810000" y="4419600"/>
            <a:ext cx="1524000" cy="522964"/>
          </a:xfrm>
          <a:prstGeom prst="rect">
            <a:avLst/>
          </a:prstGeom>
          <a:noFill/>
        </p:spPr>
        <p:txBody>
          <a:bodyPr wrap="square" lIns="91184" tIns="45593" rIns="91184" bIns="45593" rtlCol="0">
            <a:spAutoFit/>
          </a:bodyPr>
          <a:lstStyle/>
          <a:p>
            <a:pPr defTabSz="911837"/>
            <a:r>
              <a:rPr lang="en-US" sz="2800" b="1" i="1" dirty="0" err="1" smtClean="0">
                <a:solidFill>
                  <a:prstClr val="black"/>
                </a:solidFill>
              </a:rPr>
              <a:t>nL</a:t>
            </a:r>
            <a:r>
              <a:rPr lang="en-US" sz="2800" b="1" i="1" baseline="-13000" dirty="0" err="1" smtClean="0">
                <a:solidFill>
                  <a:prstClr val="black"/>
                </a:solidFill>
              </a:rPr>
              <a:t>w</a:t>
            </a:r>
            <a:r>
              <a:rPr lang="en-US" sz="2800" b="1" dirty="0" smtClean="0">
                <a:solidFill>
                  <a:prstClr val="black"/>
                </a:solidFill>
              </a:rPr>
              <a:t>(412)</a:t>
            </a:r>
            <a:endParaRPr lang="en-US" sz="2800" b="1" dirty="0">
              <a:solidFill>
                <a:prstClr val="black"/>
              </a:solidFill>
            </a:endParaRPr>
          </a:p>
        </p:txBody>
      </p:sp>
      <p:sp>
        <p:nvSpPr>
          <p:cNvPr id="16" name="TextBox 15"/>
          <p:cNvSpPr txBox="1"/>
          <p:nvPr/>
        </p:nvSpPr>
        <p:spPr>
          <a:xfrm>
            <a:off x="207818" y="5105400"/>
            <a:ext cx="8936182" cy="913525"/>
          </a:xfrm>
          <a:prstGeom prst="rect">
            <a:avLst/>
          </a:prstGeom>
          <a:solidFill>
            <a:schemeClr val="bg1"/>
          </a:solidFill>
        </p:spPr>
        <p:txBody>
          <a:bodyPr wrap="square" lIns="81733" tIns="40865" rIns="81733" bIns="40865" rtlCol="0">
            <a:spAutoFit/>
          </a:bodyPr>
          <a:lstStyle/>
          <a:p>
            <a:pPr marL="405776" indent="-405776" defTabSz="820103" eaLnBrk="0" fontAlgn="base" hangingPunct="0">
              <a:lnSpc>
                <a:spcPct val="90000"/>
              </a:lnSpc>
              <a:spcBef>
                <a:spcPct val="0"/>
              </a:spcBef>
              <a:spcAft>
                <a:spcPct val="10000"/>
              </a:spcAft>
              <a:buSzPct val="100000"/>
              <a:tabLst>
                <a:tab pos="405776" algn="l"/>
                <a:tab pos="567522" algn="l"/>
                <a:tab pos="1066940" algn="l"/>
              </a:tabLst>
            </a:pPr>
            <a:r>
              <a:rPr lang="en-US" sz="2000" dirty="0" err="1" smtClean="0">
                <a:solidFill>
                  <a:prstClr val="black"/>
                </a:solidFill>
                <a:latin typeface="Times New Roman"/>
                <a:cs typeface="Times New Roman"/>
              </a:rPr>
              <a:t>Mikelsons</a:t>
            </a:r>
            <a:r>
              <a:rPr lang="en-US" sz="2000" dirty="0" smtClean="0">
                <a:solidFill>
                  <a:prstClr val="black"/>
                </a:solidFill>
                <a:latin typeface="Times New Roman"/>
                <a:cs typeface="Times New Roman"/>
              </a:rPr>
              <a:t>, K., M. Wang, L. Jiang, and M. </a:t>
            </a:r>
            <a:r>
              <a:rPr lang="en-US" sz="2000" dirty="0" err="1" smtClean="0">
                <a:solidFill>
                  <a:prstClr val="black"/>
                </a:solidFill>
                <a:latin typeface="Times New Roman"/>
                <a:cs typeface="Times New Roman"/>
              </a:rPr>
              <a:t>Bouali</a:t>
            </a:r>
            <a:r>
              <a:rPr lang="en-US" sz="2000" dirty="0" smtClean="0">
                <a:solidFill>
                  <a:prstClr val="black"/>
                </a:solidFill>
                <a:latin typeface="Times New Roman"/>
                <a:cs typeface="Times New Roman"/>
              </a:rPr>
              <a:t>, “Destriping algorithm for improved satellite-derived ocean color product imagery,” </a:t>
            </a:r>
            <a:r>
              <a:rPr lang="en-US" sz="2000" i="1" dirty="0" smtClean="0">
                <a:solidFill>
                  <a:prstClr val="black"/>
                </a:solidFill>
                <a:latin typeface="Times New Roman"/>
                <a:cs typeface="Times New Roman"/>
              </a:rPr>
              <a:t>Opt. Express, </a:t>
            </a:r>
            <a:r>
              <a:rPr lang="en-US" sz="2000" b="1" dirty="0" smtClean="0">
                <a:solidFill>
                  <a:prstClr val="black"/>
                </a:solidFill>
                <a:latin typeface="Times New Roman"/>
                <a:cs typeface="Times New Roman"/>
              </a:rPr>
              <a:t>22</a:t>
            </a:r>
            <a:r>
              <a:rPr lang="en-US" sz="2000" i="1" dirty="0" smtClean="0">
                <a:solidFill>
                  <a:prstClr val="black"/>
                </a:solidFill>
                <a:latin typeface="Times New Roman"/>
                <a:cs typeface="Times New Roman"/>
              </a:rPr>
              <a:t>, </a:t>
            </a:r>
            <a:r>
              <a:rPr lang="en-US" sz="2000" dirty="0" smtClean="0">
                <a:solidFill>
                  <a:prstClr val="black"/>
                </a:solidFill>
                <a:latin typeface="Times New Roman"/>
                <a:cs typeface="Times New Roman"/>
              </a:rPr>
              <a:t>28058-28070, 2014. </a:t>
            </a:r>
            <a:r>
              <a:rPr lang="en-US" sz="2000" dirty="0" smtClean="0">
                <a:solidFill>
                  <a:srgbClr val="0000FF"/>
                </a:solidFill>
                <a:latin typeface="Times New Roman"/>
                <a:cs typeface="Times New Roman"/>
              </a:rPr>
              <a:t>http://dx.doi.org/10.1364/OE.22.028058  </a:t>
            </a:r>
            <a:endParaRPr lang="en-US" sz="2000" kern="0" dirty="0" smtClean="0">
              <a:solidFill>
                <a:srgbClr val="0000FF"/>
              </a:solidFill>
              <a:latin typeface="Times New Roman"/>
              <a:cs typeface="Times New Roman"/>
            </a:endParaRPr>
          </a:p>
        </p:txBody>
      </p:sp>
      <p:sp>
        <p:nvSpPr>
          <p:cNvPr id="15"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31</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7"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Title 1"/>
          <p:cNvSpPr txBox="1">
            <a:spLocks/>
          </p:cNvSpPr>
          <p:nvPr/>
        </p:nvSpPr>
        <p:spPr>
          <a:xfrm>
            <a:off x="914400" y="0"/>
            <a:ext cx="7240385" cy="82296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1"/>
                </a:solidFill>
                <a:effectLst/>
                <a:uLnTx/>
                <a:uFillTx/>
                <a:ea typeface="+mj-ea"/>
                <a:cs typeface="Times New Roman"/>
              </a:rPr>
              <a:t>Stray Light &amp; Cloud Shadow Effects</a:t>
            </a:r>
            <a:endParaRPr kumimoji="0" lang="en-US" sz="3200" i="0" u="none" strike="noStrike" kern="1200" cap="none" spc="0" normalizeH="0" baseline="0" noProof="0" dirty="0">
              <a:ln>
                <a:noFill/>
              </a:ln>
              <a:solidFill>
                <a:schemeClr val="tx1"/>
              </a:solidFill>
              <a:effectLst/>
              <a:uLnTx/>
              <a:uFillTx/>
              <a:ea typeface="+mj-ea"/>
              <a:cs typeface="Times New Roman"/>
            </a:endParaRPr>
          </a:p>
        </p:txBody>
      </p:sp>
      <p:pic>
        <p:nvPicPr>
          <p:cNvPr id="13" name="Picture 3"/>
          <p:cNvPicPr>
            <a:picLocks noChangeAspect="1" noChangeArrowheads="1"/>
          </p:cNvPicPr>
          <p:nvPr/>
        </p:nvPicPr>
        <p:blipFill>
          <a:blip r:embed="rId4" cstate="print"/>
          <a:srcRect/>
          <a:stretch>
            <a:fillRect/>
          </a:stretch>
        </p:blipFill>
        <p:spPr bwMode="auto">
          <a:xfrm>
            <a:off x="3082768" y="930296"/>
            <a:ext cx="5451632" cy="4555092"/>
          </a:xfrm>
          <a:prstGeom prst="rect">
            <a:avLst/>
          </a:prstGeom>
          <a:noFill/>
          <a:ln w="9525">
            <a:noFill/>
            <a:miter lim="800000"/>
            <a:headEnd/>
            <a:tailEnd/>
          </a:ln>
        </p:spPr>
      </p:pic>
      <p:pic>
        <p:nvPicPr>
          <p:cNvPr id="14" name="Picture 4"/>
          <p:cNvPicPr>
            <a:picLocks noChangeAspect="1" noChangeArrowheads="1"/>
          </p:cNvPicPr>
          <p:nvPr/>
        </p:nvPicPr>
        <p:blipFill>
          <a:blip r:embed="rId5" cstate="print"/>
          <a:srcRect/>
          <a:stretch>
            <a:fillRect/>
          </a:stretch>
        </p:blipFill>
        <p:spPr bwMode="auto">
          <a:xfrm>
            <a:off x="0" y="1950177"/>
            <a:ext cx="3198814" cy="2440281"/>
          </a:xfrm>
          <a:prstGeom prst="rect">
            <a:avLst/>
          </a:prstGeom>
          <a:noFill/>
          <a:ln w="9525">
            <a:noFill/>
            <a:miter lim="800000"/>
            <a:headEnd/>
            <a:tailEnd/>
          </a:ln>
        </p:spPr>
      </p:pic>
      <p:sp>
        <p:nvSpPr>
          <p:cNvPr id="15" name="TextBox 14"/>
          <p:cNvSpPr txBox="1"/>
          <p:nvPr/>
        </p:nvSpPr>
        <p:spPr>
          <a:xfrm>
            <a:off x="228600" y="5486400"/>
            <a:ext cx="8686800" cy="922972"/>
          </a:xfrm>
          <a:prstGeom prst="rect">
            <a:avLst/>
          </a:prstGeom>
          <a:noFill/>
        </p:spPr>
        <p:txBody>
          <a:bodyPr wrap="square" lIns="91089" tIns="45543" rIns="91089" bIns="45543" rtlCol="0">
            <a:spAutoFit/>
          </a:bodyPr>
          <a:lstStyle/>
          <a:p>
            <a:pPr marL="452221" indent="-452221" eaLnBrk="0" hangingPunct="0">
              <a:lnSpc>
                <a:spcPct val="90000"/>
              </a:lnSpc>
              <a:spcAft>
                <a:spcPct val="10000"/>
              </a:spcAft>
              <a:buSzPct val="100000"/>
              <a:tabLst>
                <a:tab pos="452221" algn="l"/>
                <a:tab pos="632480" algn="l"/>
                <a:tab pos="1189062" algn="l"/>
              </a:tabLst>
            </a:pPr>
            <a:r>
              <a:rPr lang="en-US" sz="2000" dirty="0" smtClean="0">
                <a:solidFill>
                  <a:prstClr val="black"/>
                </a:solidFill>
                <a:latin typeface="Times New Roman"/>
                <a:cs typeface="Times New Roman"/>
              </a:rPr>
              <a:t>Jiang, L. and M. Wang, “Identification of pixels with stray light and cloud shadow contaminations in the satellite ocean color data processing,” </a:t>
            </a:r>
            <a:r>
              <a:rPr lang="en-US" sz="2000" i="1" dirty="0" smtClean="0">
                <a:solidFill>
                  <a:prstClr val="black"/>
                </a:solidFill>
                <a:latin typeface="Times New Roman"/>
                <a:cs typeface="Times New Roman"/>
              </a:rPr>
              <a:t>Appl. Opt.</a:t>
            </a:r>
            <a:r>
              <a:rPr lang="en-US" sz="2000" dirty="0" smtClean="0">
                <a:solidFill>
                  <a:prstClr val="black"/>
                </a:solidFill>
                <a:latin typeface="Times New Roman"/>
                <a:cs typeface="Times New Roman"/>
              </a:rPr>
              <a:t>, </a:t>
            </a:r>
            <a:r>
              <a:rPr lang="en-US" sz="2000" b="1" dirty="0" smtClean="0">
                <a:solidFill>
                  <a:prstClr val="black"/>
                </a:solidFill>
                <a:latin typeface="Times New Roman"/>
                <a:cs typeface="Times New Roman"/>
              </a:rPr>
              <a:t>52</a:t>
            </a:r>
            <a:r>
              <a:rPr lang="en-US" sz="2000" dirty="0" smtClean="0">
                <a:solidFill>
                  <a:prstClr val="black"/>
                </a:solidFill>
                <a:latin typeface="Times New Roman"/>
                <a:cs typeface="Times New Roman"/>
              </a:rPr>
              <a:t>, 6757–6770, 2013. </a:t>
            </a:r>
            <a:r>
              <a:rPr lang="en-US" sz="2000" u="sng" dirty="0" smtClean="0">
                <a:solidFill>
                  <a:prstClr val="black"/>
                </a:solidFill>
                <a:latin typeface="Times New Roman"/>
                <a:cs typeface="Times New Roman"/>
                <a:hlinkClick r:id="rId6"/>
              </a:rPr>
              <a:t>http://dx.doi.org/10.1364/AO.52.006757</a:t>
            </a:r>
            <a:r>
              <a:rPr lang="en-US" sz="2000" u="sng" dirty="0" smtClean="0">
                <a:solidFill>
                  <a:prstClr val="black"/>
                </a:solidFill>
                <a:latin typeface="Times New Roman"/>
                <a:cs typeface="Times New Roman"/>
              </a:rPr>
              <a:t> </a:t>
            </a:r>
            <a:endParaRPr lang="en-US" sz="2000" kern="0" dirty="0" smtClean="0">
              <a:solidFill>
                <a:prstClr val="black"/>
              </a:solidFill>
              <a:latin typeface="Times New Roman"/>
              <a:cs typeface="Times New Roman"/>
            </a:endParaRPr>
          </a:p>
        </p:txBody>
      </p:sp>
      <p:sp>
        <p:nvSpPr>
          <p:cNvPr id="16"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32</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7" name="Picture 2"/>
          <p:cNvPicPr>
            <a:picLocks noChangeAspect="1" noChangeArrowheads="1"/>
          </p:cNvPicPr>
          <p:nvPr/>
        </p:nvPicPr>
        <p:blipFill>
          <a:blip r:embed="rId7"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1" name="Title 1"/>
          <p:cNvSpPr txBox="1">
            <a:spLocks/>
          </p:cNvSpPr>
          <p:nvPr/>
        </p:nvSpPr>
        <p:spPr>
          <a:xfrm>
            <a:off x="1037341" y="931779"/>
            <a:ext cx="7240385" cy="490888"/>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chemeClr val="tx1"/>
                </a:solidFill>
                <a:effectLst/>
                <a:uLnTx/>
                <a:uFillTx/>
                <a:latin typeface="+mj-lt"/>
                <a:ea typeface="+mj-ea"/>
                <a:cs typeface="+mj-cs"/>
              </a:rPr>
              <a:t>Difference = </a:t>
            </a:r>
            <a:r>
              <a:rPr kumimoji="0" lang="en-US" sz="2800" b="0" i="1" u="none" strike="noStrike" kern="1200" cap="none" spc="0" normalizeH="0" baseline="0" noProof="0" smtClean="0">
                <a:ln>
                  <a:noFill/>
                </a:ln>
                <a:solidFill>
                  <a:schemeClr val="tx1"/>
                </a:solidFill>
                <a:effectLst/>
                <a:uLnTx/>
                <a:uFillTx/>
                <a:latin typeface="+mj-lt"/>
                <a:ea typeface="+mj-ea"/>
                <a:cs typeface="+mj-cs"/>
              </a:rPr>
              <a:t>nL</a:t>
            </a:r>
            <a:r>
              <a:rPr kumimoji="0" lang="en-US" sz="2800" b="0" i="1" u="none" strike="noStrike" kern="1200" cap="none" spc="0" normalizeH="0" baseline="-11000" noProof="0" smtClean="0">
                <a:ln>
                  <a:noFill/>
                </a:ln>
                <a:solidFill>
                  <a:schemeClr val="tx1"/>
                </a:solidFill>
                <a:effectLst/>
                <a:uLnTx/>
                <a:uFillTx/>
                <a:latin typeface="+mj-lt"/>
                <a:ea typeface="+mj-ea"/>
                <a:cs typeface="+mj-cs"/>
              </a:rPr>
              <a:t>w</a:t>
            </a:r>
            <a:r>
              <a:rPr kumimoji="0" lang="en-US" sz="2800" b="0" i="0" u="none" strike="noStrike" kern="1200" cap="none" spc="0" normalizeH="0" baseline="0" noProof="0" smtClean="0">
                <a:ln>
                  <a:noFill/>
                </a:ln>
                <a:solidFill>
                  <a:schemeClr val="tx1"/>
                </a:solidFill>
                <a:effectLst/>
                <a:uLnTx/>
                <a:uFillTx/>
                <a:latin typeface="+mj-lt"/>
                <a:ea typeface="+mj-ea"/>
                <a:cs typeface="+mj-cs"/>
              </a:rPr>
              <a:t>(412, </a:t>
            </a:r>
            <a:r>
              <a:rPr kumimoji="0" lang="en-US" sz="2800" b="0" i="0" u="none" strike="noStrike" kern="1200" cap="none" spc="0" normalizeH="0" baseline="0" noProof="0" smtClean="0">
                <a:ln>
                  <a:noFill/>
                </a:ln>
                <a:solidFill>
                  <a:srgbClr val="FF0000"/>
                </a:solidFill>
                <a:effectLst/>
                <a:uLnTx/>
                <a:uFillTx/>
                <a:latin typeface="+mj-lt"/>
                <a:ea typeface="+mj-ea"/>
                <a:cs typeface="+mj-cs"/>
              </a:rPr>
              <a:t>polcor</a:t>
            </a:r>
            <a:r>
              <a:rPr kumimoji="0" lang="en-US" sz="2800" b="0" i="0" u="none" strike="noStrike" kern="1200" cap="none" spc="0" normalizeH="0" baseline="0" noProof="0" smtClean="0">
                <a:ln>
                  <a:noFill/>
                </a:ln>
                <a:solidFill>
                  <a:schemeClr val="tx1"/>
                </a:solidFill>
                <a:effectLst/>
                <a:uLnTx/>
                <a:uFillTx/>
                <a:latin typeface="+mj-lt"/>
                <a:ea typeface="+mj-ea"/>
                <a:cs typeface="+mj-cs"/>
              </a:rPr>
              <a:t>) – </a:t>
            </a:r>
            <a:r>
              <a:rPr kumimoji="0" lang="en-US" sz="2800" b="0" i="1" u="none" strike="noStrike" kern="1200" cap="none" spc="0" normalizeH="0" baseline="0" noProof="0" smtClean="0">
                <a:ln>
                  <a:noFill/>
                </a:ln>
                <a:solidFill>
                  <a:schemeClr val="tx1"/>
                </a:solidFill>
                <a:effectLst/>
                <a:uLnTx/>
                <a:uFillTx/>
                <a:latin typeface="+mj-lt"/>
                <a:ea typeface="+mj-ea"/>
                <a:cs typeface="+mj-cs"/>
              </a:rPr>
              <a:t>nL</a:t>
            </a:r>
            <a:r>
              <a:rPr kumimoji="0" lang="en-US" sz="2800" b="0" i="1" u="none" strike="noStrike" kern="1200" cap="none" spc="0" normalizeH="0" baseline="-11000" noProof="0" smtClean="0">
                <a:ln>
                  <a:noFill/>
                </a:ln>
                <a:solidFill>
                  <a:schemeClr val="tx1"/>
                </a:solidFill>
                <a:effectLst/>
                <a:uLnTx/>
                <a:uFillTx/>
                <a:latin typeface="+mj-lt"/>
                <a:ea typeface="+mj-ea"/>
                <a:cs typeface="+mj-cs"/>
              </a:rPr>
              <a:t>w</a:t>
            </a:r>
            <a:r>
              <a:rPr kumimoji="0" lang="en-US" sz="2800" b="0" i="0" u="none" strike="noStrike" kern="1200" cap="none" spc="0" normalizeH="0" baseline="0" noProof="0" smtClean="0">
                <a:ln>
                  <a:noFill/>
                </a:ln>
                <a:solidFill>
                  <a:schemeClr val="tx1"/>
                </a:solidFill>
                <a:effectLst/>
                <a:uLnTx/>
                <a:uFillTx/>
                <a:latin typeface="+mj-lt"/>
                <a:ea typeface="+mj-ea"/>
                <a:cs typeface="+mj-cs"/>
              </a:rPr>
              <a:t>(412, nopolcor)</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Content Placeholder 3" descr="rayen_nopol_f0det_vs_f0_diff412.png"/>
          <p:cNvPicPr>
            <a:picLocks noChangeAspect="1"/>
          </p:cNvPicPr>
          <p:nvPr/>
        </p:nvPicPr>
        <p:blipFill>
          <a:blip r:embed="rId4" cstate="print"/>
          <a:stretch>
            <a:fillRect/>
          </a:stretch>
        </p:blipFill>
        <p:spPr>
          <a:xfrm>
            <a:off x="838200" y="1295400"/>
            <a:ext cx="7531483" cy="4525962"/>
          </a:xfrm>
          <a:prstGeom prst="rect">
            <a:avLst/>
          </a:prstGeom>
        </p:spPr>
      </p:pic>
      <p:sp>
        <p:nvSpPr>
          <p:cNvPr id="14" name="Title 1"/>
          <p:cNvSpPr txBox="1">
            <a:spLocks/>
          </p:cNvSpPr>
          <p:nvPr/>
        </p:nvSpPr>
        <p:spPr>
          <a:xfrm>
            <a:off x="989218" y="0"/>
            <a:ext cx="7240385" cy="822960"/>
          </a:xfrm>
          <a:prstGeom prst="rect">
            <a:avLst/>
          </a:prstGeom>
        </p:spPr>
        <p:txBody>
          <a:bodyPr lIns="91354" tIns="45678" rIns="91354" bIns="45678" anchor="ctr" anchorCtr="0"/>
          <a:lstStyle/>
          <a:p>
            <a:pPr algn="ctr" defTabSz="913544">
              <a:spcBef>
                <a:spcPct val="0"/>
              </a:spcBef>
              <a:defRPr/>
            </a:pPr>
            <a:r>
              <a:rPr lang="en-US" sz="2800" b="1" dirty="0" smtClean="0">
                <a:ea typeface="+mj-ea"/>
                <a:cs typeface="Times New Roman"/>
              </a:rPr>
              <a:t>Polarization Correction</a:t>
            </a:r>
            <a:endParaRPr lang="en-US" sz="2800" dirty="0">
              <a:ea typeface="+mj-ea"/>
              <a:cs typeface="Times New Roman"/>
            </a:endParaRPr>
          </a:p>
        </p:txBody>
      </p:sp>
      <p:sp>
        <p:nvSpPr>
          <p:cNvPr id="15" name="Rectangle 14"/>
          <p:cNvSpPr/>
          <p:nvPr/>
        </p:nvSpPr>
        <p:spPr>
          <a:xfrm>
            <a:off x="457200" y="5867400"/>
            <a:ext cx="8318500" cy="461580"/>
          </a:xfrm>
          <a:prstGeom prst="rect">
            <a:avLst/>
          </a:prstGeom>
        </p:spPr>
        <p:txBody>
          <a:bodyPr wrap="square" lIns="91354" tIns="45678" rIns="91354" bIns="45678">
            <a:spAutoFit/>
          </a:bodyPr>
          <a:lstStyle/>
          <a:p>
            <a:pPr algn="ctr"/>
            <a:r>
              <a:rPr lang="en-US" sz="2400" i="1" dirty="0" smtClean="0"/>
              <a:t>nL</a:t>
            </a:r>
            <a:r>
              <a:rPr lang="en-US" sz="2400" i="1" baseline="-11000" dirty="0" smtClean="0"/>
              <a:t>w</a:t>
            </a:r>
            <a:r>
              <a:rPr lang="en-US" sz="2400" dirty="0" smtClean="0"/>
              <a:t>(412, </a:t>
            </a:r>
            <a:r>
              <a:rPr lang="en-US" sz="2400" dirty="0" err="1" smtClean="0">
                <a:solidFill>
                  <a:srgbClr val="FF0000"/>
                </a:solidFill>
              </a:rPr>
              <a:t>polcor</a:t>
            </a:r>
            <a:r>
              <a:rPr lang="en-US" sz="2400" dirty="0" smtClean="0"/>
              <a:t>) increased in the right side, make it more uniform</a:t>
            </a:r>
            <a:endParaRPr lang="en-US" sz="2400" dirty="0">
              <a:latin typeface="Times New Roman"/>
              <a:cs typeface="Times New Roman"/>
            </a:endParaRPr>
          </a:p>
        </p:txBody>
      </p:sp>
      <p:sp>
        <p:nvSpPr>
          <p:cNvPr id="16"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33</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7"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Autofit/>
          </a:bodyPr>
          <a:lstStyle/>
          <a:p>
            <a:pPr lvl="0" algn="ctr">
              <a:spcBef>
                <a:spcPct val="0"/>
              </a:spcBef>
              <a:defRPr/>
            </a:pPr>
            <a:r>
              <a:rPr lang="en-US" sz="3200" dirty="0" smtClean="0">
                <a:cs typeface="Times New Roman"/>
              </a:rPr>
              <a:t>VIIRS MSL12 Ocean Color Statistical Evaluation</a:t>
            </a:r>
            <a:endParaRPr kumimoji="0" lang="en-US" sz="32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pic>
        <p:nvPicPr>
          <p:cNvPr id="63490" name="Picture 2"/>
          <p:cNvPicPr>
            <a:picLocks noChangeAspect="1" noChangeArrowheads="1"/>
          </p:cNvPicPr>
          <p:nvPr/>
        </p:nvPicPr>
        <p:blipFill>
          <a:blip r:embed="rId5" cstate="print"/>
          <a:srcRect/>
          <a:stretch>
            <a:fillRect/>
          </a:stretch>
        </p:blipFill>
        <p:spPr bwMode="auto">
          <a:xfrm>
            <a:off x="381000" y="1301891"/>
            <a:ext cx="6112114" cy="4641709"/>
          </a:xfrm>
          <a:prstGeom prst="rect">
            <a:avLst/>
          </a:prstGeom>
          <a:noFill/>
          <a:ln w="9525">
            <a:noFill/>
            <a:miter lim="800000"/>
            <a:headEnd/>
            <a:tailEnd/>
          </a:ln>
        </p:spPr>
      </p:pic>
      <p:sp>
        <p:nvSpPr>
          <p:cNvPr id="23" name="Rectangle 22"/>
          <p:cNvSpPr/>
          <p:nvPr/>
        </p:nvSpPr>
        <p:spPr>
          <a:xfrm>
            <a:off x="6096000" y="1828800"/>
            <a:ext cx="2819400" cy="3785652"/>
          </a:xfrm>
          <a:prstGeom prst="rect">
            <a:avLst/>
          </a:prstGeom>
        </p:spPr>
        <p:txBody>
          <a:bodyPr wrap="square">
            <a:spAutoFit/>
          </a:bodyPr>
          <a:lstStyle/>
          <a:p>
            <a:pPr>
              <a:buFont typeface="Arial" pitchFamily="34" charset="0"/>
              <a:buChar char="•"/>
            </a:pPr>
            <a:r>
              <a:rPr lang="en-US" sz="2000" dirty="0" smtClean="0"/>
              <a:t>Dependence on pixel along the scan correlated with deviation in dependence on solar zenith angle (for low values of this angle)</a:t>
            </a:r>
          </a:p>
          <a:p>
            <a:pPr>
              <a:buFont typeface="Arial" pitchFamily="34" charset="0"/>
              <a:buChar char="•"/>
            </a:pPr>
            <a:endParaRPr lang="en-US" sz="2000" dirty="0" smtClean="0"/>
          </a:p>
          <a:p>
            <a:pPr>
              <a:buFont typeface="Arial" pitchFamily="34" charset="0"/>
              <a:buChar char="•"/>
            </a:pPr>
            <a:r>
              <a:rPr lang="en-US" sz="2000" dirty="0" smtClean="0"/>
              <a:t>Granules with strongest pixel along the scan dependence have distinct seasonal / latitude dependence</a:t>
            </a:r>
            <a:endParaRPr lang="en-US" sz="2000" dirty="0"/>
          </a:p>
        </p:txBody>
      </p:sp>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34</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6"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13" name="Rectangle 2" descr="Light vertical"/>
          <p:cNvSpPr>
            <a:spLocks noChangeArrowheads="1"/>
          </p:cNvSpPr>
          <p:nvPr/>
        </p:nvSpPr>
        <p:spPr bwMode="auto">
          <a:xfrm>
            <a:off x="381000" y="1219200"/>
            <a:ext cx="4419600" cy="3200400"/>
          </a:xfrm>
          <a:prstGeom prst="rect">
            <a:avLst/>
          </a:prstGeom>
          <a:noFill/>
          <a:ln w="12700">
            <a:noFill/>
            <a:miter lim="800000"/>
            <a:headEnd/>
            <a:tailEnd/>
          </a:ln>
        </p:spPr>
        <p:txBody>
          <a:bodyPr anchor="t"/>
          <a:lstStyle/>
          <a:p>
            <a:pPr marL="342900" indent="-342900" eaLnBrk="0" hangingPunct="0">
              <a:spcBef>
                <a:spcPts val="0"/>
              </a:spcBef>
              <a:buSzPct val="100000"/>
              <a:buFont typeface="Arial" pitchFamily="34" charset="0"/>
              <a:buChar char="•"/>
              <a:defRPr/>
            </a:pPr>
            <a:r>
              <a:rPr lang="en-US" sz="1600" b="1" dirty="0">
                <a:solidFill>
                  <a:srgbClr val="0000FF"/>
                </a:solidFill>
                <a:latin typeface="Times New Roman" panose="02020603050405020304" pitchFamily="18" charset="0"/>
                <a:cs typeface="Times New Roman" panose="02020603050405020304" pitchFamily="18" charset="0"/>
              </a:rPr>
              <a:t>SDSM Calibration</a:t>
            </a:r>
          </a:p>
          <a:p>
            <a:pPr marL="466344" lvl="1" indent="-285750" eaLnBrk="0" hangingPunct="0">
              <a:spcBef>
                <a:spcPts val="0"/>
              </a:spcBef>
              <a:buSzPct val="100000"/>
              <a:buFontTx/>
              <a:buChar char="–"/>
              <a:defRPr/>
            </a:pPr>
            <a:r>
              <a:rPr lang="en-US" sz="1600" i="1" dirty="0">
                <a:solidFill>
                  <a:srgbClr val="0000FF"/>
                </a:solidFill>
                <a:latin typeface="Times New Roman" pitchFamily="18" charset="0"/>
                <a:cs typeface="Times New Roman" pitchFamily="18" charset="0"/>
              </a:rPr>
              <a:t>SDSM is a ratio radiometer</a:t>
            </a:r>
          </a:p>
          <a:p>
            <a:pPr marL="466344" lvl="1" indent="-285750" eaLnBrk="0" hangingPunct="0">
              <a:spcBef>
                <a:spcPts val="0"/>
              </a:spcBef>
              <a:buSzPct val="100000"/>
              <a:buFontTx/>
              <a:buChar char="–"/>
              <a:defRPr/>
            </a:pPr>
            <a:r>
              <a:rPr lang="en-US" sz="1600" i="1" dirty="0">
                <a:solidFill>
                  <a:srgbClr val="0000FF"/>
                </a:solidFill>
                <a:latin typeface="Times New Roman" pitchFamily="18" charset="0"/>
                <a:cs typeface="Times New Roman" pitchFamily="18" charset="0"/>
              </a:rPr>
              <a:t>Accurate SD screen VFs and SD BRFs </a:t>
            </a:r>
          </a:p>
          <a:p>
            <a:pPr marL="466344" lvl="1" indent="-285750" eaLnBrk="0" hangingPunct="0">
              <a:spcBef>
                <a:spcPts val="0"/>
              </a:spcBef>
              <a:buSzPct val="100000"/>
              <a:buFontTx/>
              <a:buChar char="–"/>
              <a:defRPr/>
            </a:pPr>
            <a:r>
              <a:rPr lang="en-US" sz="1600" i="1" dirty="0" smtClean="0">
                <a:solidFill>
                  <a:srgbClr val="0000FF"/>
                </a:solidFill>
                <a:latin typeface="Times New Roman" pitchFamily="18" charset="0"/>
                <a:cs typeface="Times New Roman" pitchFamily="18" charset="0"/>
              </a:rPr>
              <a:t>Careful sweet </a:t>
            </a:r>
            <a:r>
              <a:rPr lang="en-US" sz="1600" i="1" dirty="0">
                <a:solidFill>
                  <a:srgbClr val="0000FF"/>
                </a:solidFill>
                <a:latin typeface="Times New Roman" pitchFamily="18" charset="0"/>
                <a:cs typeface="Times New Roman" pitchFamily="18" charset="0"/>
              </a:rPr>
              <a:t>spots selection</a:t>
            </a:r>
          </a:p>
          <a:p>
            <a:pPr marL="342900" indent="-342900" eaLnBrk="0" hangingPunct="0">
              <a:spcBef>
                <a:spcPts val="600"/>
              </a:spcBef>
              <a:buSzPct val="100000"/>
              <a:buFont typeface="Arial" pitchFamily="34" charset="0"/>
              <a:buChar char="•"/>
              <a:defRPr/>
            </a:pPr>
            <a:r>
              <a:rPr lang="en-US" sz="1600" b="1" dirty="0">
                <a:solidFill>
                  <a:srgbClr val="0000FF"/>
                </a:solidFill>
                <a:latin typeface="Times New Roman" pitchFamily="18" charset="0"/>
                <a:cs typeface="Times New Roman" pitchFamily="18" charset="0"/>
              </a:rPr>
              <a:t>SD Calibration</a:t>
            </a:r>
          </a:p>
          <a:p>
            <a:pPr marL="466344" lvl="1" indent="-285750" eaLnBrk="0" hangingPunct="0">
              <a:spcBef>
                <a:spcPts val="0"/>
              </a:spcBef>
              <a:buSzPct val="100000"/>
              <a:buFontTx/>
              <a:buChar char="–"/>
              <a:defRPr/>
            </a:pPr>
            <a:r>
              <a:rPr lang="en-US" sz="1600" i="1" dirty="0">
                <a:solidFill>
                  <a:srgbClr val="0000FF"/>
                </a:solidFill>
                <a:latin typeface="Times New Roman" panose="02020603050405020304" pitchFamily="18" charset="0"/>
                <a:cs typeface="Times New Roman" panose="02020603050405020304" pitchFamily="18" charset="0"/>
              </a:rPr>
              <a:t>SD has a near Lambertian property</a:t>
            </a:r>
          </a:p>
          <a:p>
            <a:pPr marL="466344" lvl="1" indent="-285750" eaLnBrk="0" hangingPunct="0">
              <a:spcBef>
                <a:spcPts val="0"/>
              </a:spcBef>
              <a:buSzPct val="100000"/>
              <a:buFontTx/>
              <a:buChar char="–"/>
              <a:defRPr/>
            </a:pPr>
            <a:r>
              <a:rPr lang="en-US" sz="1600" i="1" dirty="0">
                <a:solidFill>
                  <a:srgbClr val="0000FF"/>
                </a:solidFill>
                <a:latin typeface="Times New Roman" panose="02020603050405020304" pitchFamily="18" charset="0"/>
                <a:cs typeface="Times New Roman" panose="02020603050405020304" pitchFamily="18" charset="0"/>
              </a:rPr>
              <a:t>Accurate SD screen VF and SD BRFs</a:t>
            </a:r>
          </a:p>
          <a:p>
            <a:pPr marL="466344" lvl="1" indent="-285750" eaLnBrk="0" hangingPunct="0">
              <a:spcBef>
                <a:spcPts val="0"/>
              </a:spcBef>
              <a:buSzPct val="100000"/>
              <a:buFontTx/>
              <a:buChar char="–"/>
              <a:defRPr/>
            </a:pPr>
            <a:r>
              <a:rPr lang="en-US" sz="1600" i="1" dirty="0">
                <a:solidFill>
                  <a:srgbClr val="0000FF"/>
                </a:solidFill>
                <a:latin typeface="Times New Roman" panose="02020603050405020304" pitchFamily="18" charset="0"/>
                <a:ea typeface="Times New Roman"/>
                <a:cs typeface="Times New Roman" panose="02020603050405020304" pitchFamily="18" charset="0"/>
              </a:rPr>
              <a:t>Improved </a:t>
            </a:r>
            <a:r>
              <a:rPr lang="en-US" sz="1600" i="1" dirty="0" smtClean="0">
                <a:solidFill>
                  <a:srgbClr val="0000FF"/>
                </a:solidFill>
                <a:latin typeface="Times New Roman" panose="02020603050405020304" pitchFamily="18" charset="0"/>
                <a:ea typeface="Times New Roman"/>
                <a:cs typeface="Times New Roman" panose="02020603050405020304" pitchFamily="18" charset="0"/>
              </a:rPr>
              <a:t>H-factors</a:t>
            </a:r>
            <a:endParaRPr lang="en-US" sz="1600" i="1" dirty="0">
              <a:solidFill>
                <a:srgbClr val="0000FF"/>
              </a:solidFill>
              <a:latin typeface="Times New Roman" panose="02020603050405020304" pitchFamily="18" charset="0"/>
              <a:ea typeface="Times New Roman"/>
              <a:cs typeface="Times New Roman" panose="02020603050405020304" pitchFamily="18" charset="0"/>
            </a:endParaRPr>
          </a:p>
          <a:p>
            <a:pPr marL="466344" lvl="1" indent="-285750" eaLnBrk="0" hangingPunct="0">
              <a:spcBef>
                <a:spcPts val="0"/>
              </a:spcBef>
              <a:buSzPct val="100000"/>
              <a:buFontTx/>
              <a:buChar char="–"/>
              <a:defRPr/>
            </a:pPr>
            <a:r>
              <a:rPr lang="en-US" sz="1600" i="1" dirty="0" smtClean="0">
                <a:solidFill>
                  <a:srgbClr val="0000FF"/>
                </a:solidFill>
                <a:latin typeface="Times New Roman" panose="02020603050405020304" pitchFamily="18" charset="0"/>
                <a:cs typeface="Times New Roman" panose="02020603050405020304" pitchFamily="18" charset="0"/>
              </a:rPr>
              <a:t>Careful sweet </a:t>
            </a:r>
            <a:r>
              <a:rPr lang="en-US" sz="1600" i="1" dirty="0">
                <a:solidFill>
                  <a:srgbClr val="0000FF"/>
                </a:solidFill>
                <a:latin typeface="Times New Roman" panose="02020603050405020304" pitchFamily="18" charset="0"/>
                <a:cs typeface="Times New Roman" panose="02020603050405020304" pitchFamily="18" charset="0"/>
              </a:rPr>
              <a:t>spot selection</a:t>
            </a:r>
          </a:p>
          <a:p>
            <a:pPr indent="-285750">
              <a:spcBef>
                <a:spcPts val="600"/>
              </a:spcBef>
              <a:buFont typeface="Arial" pitchFamily="34" charset="0"/>
              <a:buChar char="•"/>
              <a:defRPr/>
            </a:pPr>
            <a:r>
              <a:rPr lang="en-US" sz="1600" b="1" dirty="0">
                <a:solidFill>
                  <a:srgbClr val="0000FF"/>
                </a:solidFill>
                <a:latin typeface="Times New Roman" pitchFamily="18" charset="0"/>
                <a:cs typeface="Times New Roman" pitchFamily="18" charset="0"/>
              </a:rPr>
              <a:t>Lunar Calibration</a:t>
            </a:r>
          </a:p>
          <a:p>
            <a:pPr marL="466344" lvl="1" indent="-285750" eaLnBrk="0" hangingPunct="0">
              <a:spcBef>
                <a:spcPts val="0"/>
              </a:spcBef>
              <a:buSzPct val="100000"/>
              <a:buFontTx/>
              <a:buChar char="–"/>
              <a:defRPr/>
            </a:pPr>
            <a:r>
              <a:rPr lang="en-US" sz="1600" i="1" dirty="0">
                <a:solidFill>
                  <a:srgbClr val="0000FF"/>
                </a:solidFill>
                <a:latin typeface="Times New Roman" panose="02020603050405020304" pitchFamily="18" charset="0"/>
                <a:cs typeface="Times New Roman" panose="02020603050405020304" pitchFamily="18" charset="0"/>
              </a:rPr>
              <a:t>Moon is very stable in its reflectance </a:t>
            </a:r>
          </a:p>
          <a:p>
            <a:pPr marL="466344" lvl="1" indent="-285750" eaLnBrk="0" hangingPunct="0">
              <a:spcBef>
                <a:spcPts val="0"/>
              </a:spcBef>
              <a:buSzPct val="100000"/>
              <a:buFontTx/>
              <a:buChar char="–"/>
              <a:defRPr/>
            </a:pPr>
            <a:r>
              <a:rPr lang="en-US" sz="1600" i="1" dirty="0">
                <a:solidFill>
                  <a:srgbClr val="0000FF"/>
                </a:solidFill>
                <a:latin typeface="Times New Roman" panose="02020603050405020304" pitchFamily="18" charset="0"/>
                <a:cs typeface="Times New Roman" panose="02020603050405020304" pitchFamily="18" charset="0"/>
              </a:rPr>
              <a:t>View geometric effect correction </a:t>
            </a:r>
          </a:p>
          <a:p>
            <a:pPr marL="742950" lvl="1" indent="-285750" eaLnBrk="0" hangingPunct="0">
              <a:spcBef>
                <a:spcPct val="20000"/>
              </a:spcBef>
              <a:spcAft>
                <a:spcPts val="300"/>
              </a:spcAft>
              <a:buSzPct val="100000"/>
              <a:buFontTx/>
              <a:buChar char="–"/>
              <a:defRPr/>
            </a:pPr>
            <a:endParaRPr lang="en-US" dirty="0">
              <a:latin typeface="Times New Roman" pitchFamily="18" charset="0"/>
              <a:cs typeface="Times New Roman" pitchFamily="18" charset="0"/>
            </a:endParaRPr>
          </a:p>
        </p:txBody>
      </p:sp>
      <p:sp>
        <p:nvSpPr>
          <p:cNvPr id="2052" name="Rectangle 7"/>
          <p:cNvSpPr>
            <a:spLocks noChangeArrowheads="1"/>
          </p:cNvSpPr>
          <p:nvPr/>
        </p:nvSpPr>
        <p:spPr bwMode="auto">
          <a:xfrm>
            <a:off x="1143000" y="82550"/>
            <a:ext cx="6546850" cy="1077913"/>
          </a:xfrm>
          <a:prstGeom prst="rect">
            <a:avLst/>
          </a:prstGeom>
          <a:noFill/>
          <a:ln w="12700">
            <a:noFill/>
            <a:miter lim="800000"/>
            <a:headEnd/>
            <a:tailEnd/>
          </a:ln>
        </p:spPr>
        <p:txBody>
          <a:bodyPr wrap="none" anchor="ctr"/>
          <a:lstStyle/>
          <a:p>
            <a:pPr>
              <a:lnSpc>
                <a:spcPct val="87000"/>
              </a:lnSpc>
              <a:buClr>
                <a:srgbClr val="000000"/>
              </a:buClr>
              <a:buSzPct val="100000"/>
              <a:buFont typeface="Arial" charset="0"/>
              <a:buNone/>
            </a:pPr>
            <a:endParaRPr lang="en-US">
              <a:latin typeface="Calibri" pitchFamily="34" charset="0"/>
            </a:endParaRPr>
          </a:p>
        </p:txBody>
      </p:sp>
      <p:sp>
        <p:nvSpPr>
          <p:cNvPr id="2053" name="Rectangle 1"/>
          <p:cNvSpPr>
            <a:spLocks noChangeArrowheads="1"/>
          </p:cNvSpPr>
          <p:nvPr/>
        </p:nvSpPr>
        <p:spPr bwMode="auto">
          <a:xfrm>
            <a:off x="914400" y="0"/>
            <a:ext cx="7315200" cy="917575"/>
          </a:xfrm>
          <a:prstGeom prst="rect">
            <a:avLst/>
          </a:prstGeom>
          <a:noFill/>
          <a:ln w="9525">
            <a:noFill/>
            <a:round/>
            <a:headEnd/>
            <a:tailEnd/>
          </a:ln>
        </p:spPr>
        <p:txBody>
          <a:bodyPr lIns="90000" tIns="46800" rIns="90000" bIns="46800" anchor="ctr"/>
          <a:lstStyle/>
          <a:p>
            <a:pPr algn="ctr">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cs typeface="Times New Roman" pitchFamily="18" charset="0"/>
              </a:rPr>
              <a:t>VIIRS OC-SDR</a:t>
            </a:r>
            <a:endParaRPr lang="en-GB" sz="2800" dirty="0">
              <a:cs typeface="Times New Roman" pitchFamily="18" charset="0"/>
            </a:endParaRPr>
          </a:p>
        </p:txBody>
      </p:sp>
      <p:pic>
        <p:nvPicPr>
          <p:cNvPr id="16"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pic>
        <p:nvPicPr>
          <p:cNvPr id="19" name="Picture 13" descr="star.png"/>
          <p:cNvPicPr>
            <a:picLocks noChangeAspect="1"/>
          </p:cNvPicPr>
          <p:nvPr/>
        </p:nvPicPr>
        <p:blipFill>
          <a:blip r:embed="rId4" cstate="print"/>
          <a:srcRect/>
          <a:stretch>
            <a:fillRect/>
          </a:stretch>
        </p:blipFill>
        <p:spPr bwMode="auto">
          <a:xfrm>
            <a:off x="28" y="-7938"/>
            <a:ext cx="879475" cy="884238"/>
          </a:xfrm>
          <a:prstGeom prst="rect">
            <a:avLst/>
          </a:prstGeom>
          <a:noFill/>
          <a:ln w="9525">
            <a:noFill/>
            <a:miter lim="800000"/>
            <a:headEnd/>
            <a:tailEnd/>
          </a:ln>
        </p:spPr>
      </p:pic>
      <p:sp>
        <p:nvSpPr>
          <p:cNvPr id="21" name="Rectangle 20"/>
          <p:cNvSpPr/>
          <p:nvPr/>
        </p:nvSpPr>
        <p:spPr>
          <a:xfrm>
            <a:off x="2362200" y="6019800"/>
            <a:ext cx="4495800" cy="338554"/>
          </a:xfrm>
          <a:prstGeom prst="rect">
            <a:avLst/>
          </a:prstGeom>
        </p:spPr>
        <p:txBody>
          <a:bodyPr wrap="square">
            <a:spAutoFit/>
          </a:bodyPr>
          <a:lstStyle/>
          <a:p>
            <a:pPr marL="228600" lvl="2" indent="-228600">
              <a:spcAft>
                <a:spcPts val="600"/>
              </a:spcAft>
              <a:buFont typeface="Wingdings" pitchFamily="2" charset="2"/>
              <a:buChar char="§"/>
            </a:pPr>
            <a:r>
              <a:rPr lang="en-US" sz="1600" i="1" dirty="0" smtClean="0">
                <a:solidFill>
                  <a:srgbClr val="000099"/>
                </a:solidFill>
                <a:latin typeface="Times New Roman" pitchFamily="18" charset="0"/>
                <a:cs typeface="Times New Roman" pitchFamily="18" charset="0"/>
              </a:rPr>
              <a:t>J. Sun and M. Wang (2014, 2015a, 2015b, 2015c)</a:t>
            </a:r>
          </a:p>
        </p:txBody>
      </p:sp>
      <p:sp>
        <p:nvSpPr>
          <p:cNvPr id="22" name="TextBox 27"/>
          <p:cNvSpPr txBox="1">
            <a:spLocks noChangeArrowheads="1"/>
          </p:cNvSpPr>
          <p:nvPr/>
        </p:nvSpPr>
        <p:spPr bwMode="auto">
          <a:xfrm>
            <a:off x="381000" y="4356318"/>
            <a:ext cx="4419600" cy="1815882"/>
          </a:xfrm>
          <a:prstGeom prst="rect">
            <a:avLst/>
          </a:prstGeom>
          <a:noFill/>
          <a:ln w="9525">
            <a:noFill/>
            <a:miter lim="800000"/>
            <a:headEnd/>
            <a:tailEnd/>
          </a:ln>
        </p:spPr>
        <p:txBody>
          <a:bodyPr wrap="square">
            <a:spAutoFit/>
          </a:bodyPr>
          <a:lstStyle/>
          <a:p>
            <a:pPr marL="346075" indent="-346075">
              <a:buFont typeface="Arial" charset="0"/>
              <a:buChar char="•"/>
            </a:pPr>
            <a:r>
              <a:rPr lang="en-US" sz="1600" b="1" dirty="0" smtClean="0">
                <a:solidFill>
                  <a:srgbClr val="0000FF"/>
                </a:solidFill>
                <a:latin typeface="Times New Roman" pitchFamily="18" charset="0"/>
                <a:cs typeface="Times New Roman" pitchFamily="18" charset="0"/>
              </a:rPr>
              <a:t>Developed Hybrid </a:t>
            </a:r>
            <a:r>
              <a:rPr lang="en-US" sz="1600" b="1" dirty="0">
                <a:solidFill>
                  <a:srgbClr val="0000FF"/>
                </a:solidFill>
                <a:latin typeface="Times New Roman" pitchFamily="18" charset="0"/>
                <a:cs typeface="Times New Roman" pitchFamily="18" charset="0"/>
              </a:rPr>
              <a:t>Approach</a:t>
            </a:r>
            <a:endParaRPr lang="en-US" sz="1600" b="1" dirty="0">
              <a:latin typeface="Times New Roman" pitchFamily="18" charset="0"/>
              <a:cs typeface="Times New Roman" pitchFamily="18" charset="0"/>
            </a:endParaRPr>
          </a:p>
          <a:p>
            <a:pPr marL="465138" lvl="1" indent="-285750" eaLnBrk="0" hangingPunct="0">
              <a:buSzPct val="100000"/>
              <a:buFontTx/>
              <a:buChar char="–"/>
            </a:pPr>
            <a:r>
              <a:rPr lang="en-US" sz="1600" i="1" dirty="0">
                <a:solidFill>
                  <a:srgbClr val="0000FF"/>
                </a:solidFill>
                <a:latin typeface="Times New Roman" pitchFamily="18" charset="0"/>
                <a:cs typeface="Times New Roman" pitchFamily="18" charset="0"/>
              </a:rPr>
              <a:t>SD calibration has long-term bias due to SD degradation </a:t>
            </a:r>
            <a:r>
              <a:rPr lang="en-US" sz="1600" i="1" dirty="0" smtClean="0">
                <a:solidFill>
                  <a:srgbClr val="0000FF"/>
                </a:solidFill>
                <a:latin typeface="Times New Roman" pitchFamily="18" charset="0"/>
                <a:cs typeface="Times New Roman" pitchFamily="18" charset="0"/>
              </a:rPr>
              <a:t>non-uniformity and others</a:t>
            </a:r>
            <a:endParaRPr lang="en-US" sz="1600" i="1" dirty="0">
              <a:solidFill>
                <a:srgbClr val="0000FF"/>
              </a:solidFill>
              <a:latin typeface="Times New Roman" pitchFamily="18" charset="0"/>
              <a:cs typeface="Times New Roman" pitchFamily="18" charset="0"/>
            </a:endParaRPr>
          </a:p>
          <a:p>
            <a:pPr marL="465138" lvl="1" indent="-285750" eaLnBrk="0" hangingPunct="0">
              <a:buSzPct val="100000"/>
              <a:buFontTx/>
              <a:buChar char="–"/>
            </a:pPr>
            <a:r>
              <a:rPr lang="en-US" sz="1600" i="1" dirty="0">
                <a:solidFill>
                  <a:srgbClr val="0000FF"/>
                </a:solidFill>
                <a:latin typeface="Times New Roman" pitchFamily="18" charset="0"/>
                <a:cs typeface="Times New Roman" pitchFamily="18" charset="0"/>
              </a:rPr>
              <a:t>Lunar calibration provides long-term baseline</a:t>
            </a:r>
          </a:p>
          <a:p>
            <a:pPr marL="465138" lvl="1" indent="-285750" eaLnBrk="0" hangingPunct="0">
              <a:buSzPct val="100000"/>
              <a:buFontTx/>
              <a:buChar char="–"/>
            </a:pPr>
            <a:r>
              <a:rPr lang="en-US" sz="1600" i="1" dirty="0">
                <a:solidFill>
                  <a:srgbClr val="0000FF"/>
                </a:solidFill>
                <a:latin typeface="Times New Roman" pitchFamily="18" charset="0"/>
                <a:cs typeface="Times New Roman" pitchFamily="18" charset="0"/>
              </a:rPr>
              <a:t>SD calibration provides smoothness and frequency</a:t>
            </a:r>
            <a:endParaRPr lang="en-US" sz="1600" i="1" dirty="0">
              <a:latin typeface="Times New Roman" pitchFamily="18" charset="0"/>
              <a:cs typeface="Times New Roman" pitchFamily="18" charset="0"/>
            </a:endParaRPr>
          </a:p>
        </p:txBody>
      </p:sp>
      <p:pic>
        <p:nvPicPr>
          <p:cNvPr id="23" name="Picture 28" descr="VIIRS_VC_bands_f_factors_lunar_adjusted_HAM1_HG_crr.eps"/>
          <p:cNvPicPr>
            <a:picLocks noChangeAspect="1"/>
          </p:cNvPicPr>
          <p:nvPr/>
        </p:nvPicPr>
        <p:blipFill>
          <a:blip r:embed="rId5" cstate="print"/>
          <a:srcRect/>
          <a:stretch>
            <a:fillRect/>
          </a:stretch>
        </p:blipFill>
        <p:spPr bwMode="auto">
          <a:xfrm>
            <a:off x="5029200" y="609600"/>
            <a:ext cx="3657600" cy="2568575"/>
          </a:xfrm>
          <a:prstGeom prst="rect">
            <a:avLst/>
          </a:prstGeom>
          <a:noFill/>
          <a:ln w="9525">
            <a:noFill/>
            <a:miter lim="800000"/>
            <a:headEnd/>
            <a:tailEnd/>
          </a:ln>
        </p:spPr>
      </p:pic>
      <p:pic>
        <p:nvPicPr>
          <p:cNvPr id="25" name="Picture 18" descr="VIIRS_nlw555.eps"/>
          <p:cNvPicPr>
            <a:picLocks noChangeAspect="1"/>
          </p:cNvPicPr>
          <p:nvPr/>
        </p:nvPicPr>
        <p:blipFill>
          <a:blip r:embed="rId6" cstate="print"/>
          <a:srcRect/>
          <a:stretch>
            <a:fillRect/>
          </a:stretch>
        </p:blipFill>
        <p:spPr bwMode="auto">
          <a:xfrm>
            <a:off x="5029200" y="3352800"/>
            <a:ext cx="3657600" cy="2590800"/>
          </a:xfrm>
          <a:prstGeom prst="rect">
            <a:avLst/>
          </a:prstGeom>
          <a:noFill/>
          <a:ln w="9525">
            <a:noFill/>
            <a:miter lim="800000"/>
            <a:headEnd/>
            <a:tailEnd/>
          </a:ln>
        </p:spPr>
      </p:pic>
      <p:sp>
        <p:nvSpPr>
          <p:cNvPr id="26" name="TextBox 21"/>
          <p:cNvSpPr txBox="1">
            <a:spLocks noChangeArrowheads="1"/>
          </p:cNvSpPr>
          <p:nvPr/>
        </p:nvSpPr>
        <p:spPr bwMode="auto">
          <a:xfrm>
            <a:off x="4876800" y="838200"/>
            <a:ext cx="3810000" cy="338554"/>
          </a:xfrm>
          <a:prstGeom prst="rect">
            <a:avLst/>
          </a:prstGeom>
          <a:noFill/>
          <a:ln w="9525">
            <a:noFill/>
            <a:miter lim="800000"/>
            <a:headEnd/>
            <a:tailEnd/>
          </a:ln>
        </p:spPr>
        <p:txBody>
          <a:bodyPr wrap="square">
            <a:spAutoFit/>
          </a:bodyPr>
          <a:lstStyle/>
          <a:p>
            <a:pPr algn="ctr"/>
            <a:r>
              <a:rPr lang="en-US" sz="1600" b="1" dirty="0" smtClean="0">
                <a:solidFill>
                  <a:srgbClr val="0000FF"/>
                </a:solidFill>
                <a:latin typeface="Times New Roman" pitchFamily="18" charset="0"/>
                <a:cs typeface="Times New Roman" pitchFamily="18" charset="0"/>
              </a:rPr>
              <a:t>Hybrid and SD Calibration </a:t>
            </a:r>
            <a:r>
              <a:rPr lang="en-US" sz="1600" b="1" dirty="0">
                <a:solidFill>
                  <a:srgbClr val="0000FF"/>
                </a:solidFill>
                <a:latin typeface="Times New Roman" pitchFamily="18" charset="0"/>
                <a:cs typeface="Times New Roman" pitchFamily="18" charset="0"/>
              </a:rPr>
              <a:t>Coefficients</a:t>
            </a:r>
          </a:p>
        </p:txBody>
      </p:sp>
      <p:sp>
        <p:nvSpPr>
          <p:cNvPr id="27" name="Rectangle 39"/>
          <p:cNvSpPr>
            <a:spLocks noChangeArrowheads="1"/>
          </p:cNvSpPr>
          <p:nvPr/>
        </p:nvSpPr>
        <p:spPr bwMode="auto">
          <a:xfrm>
            <a:off x="6096000" y="4191000"/>
            <a:ext cx="1276350" cy="307975"/>
          </a:xfrm>
          <a:prstGeom prst="rect">
            <a:avLst/>
          </a:prstGeom>
          <a:noFill/>
          <a:ln w="9525">
            <a:noFill/>
            <a:miter lim="800000"/>
            <a:headEnd/>
            <a:tailEnd/>
          </a:ln>
        </p:spPr>
        <p:txBody>
          <a:bodyPr wrap="none">
            <a:spAutoFit/>
          </a:bodyPr>
          <a:lstStyle/>
          <a:p>
            <a:r>
              <a:rPr lang="en-US" sz="1400" b="1" dirty="0" err="1">
                <a:solidFill>
                  <a:srgbClr val="0000FF"/>
                </a:solidFill>
                <a:latin typeface="Footlight MT Light" pitchFamily="18" charset="0"/>
              </a:rPr>
              <a:t>nL</a:t>
            </a:r>
            <a:r>
              <a:rPr lang="en-US" sz="1400" b="1" baseline="-18000" dirty="0" err="1">
                <a:solidFill>
                  <a:srgbClr val="0000FF"/>
                </a:solidFill>
                <a:latin typeface="Footlight MT Light" pitchFamily="18" charset="0"/>
              </a:rPr>
              <a:t>w</a:t>
            </a:r>
            <a:r>
              <a:rPr lang="en-US" sz="1400" b="1" dirty="0">
                <a:solidFill>
                  <a:srgbClr val="0000FF"/>
                </a:solidFill>
                <a:latin typeface="Footlight MT Light" pitchFamily="18" charset="0"/>
              </a:rPr>
              <a:t>(551), M4</a:t>
            </a:r>
          </a:p>
        </p:txBody>
      </p:sp>
      <p:sp>
        <p:nvSpPr>
          <p:cNvPr id="28" name="Rectangle 45"/>
          <p:cNvSpPr>
            <a:spLocks noChangeArrowheads="1"/>
          </p:cNvSpPr>
          <p:nvPr/>
        </p:nvSpPr>
        <p:spPr bwMode="auto">
          <a:xfrm>
            <a:off x="5486400" y="5334000"/>
            <a:ext cx="701675" cy="307975"/>
          </a:xfrm>
          <a:prstGeom prst="rect">
            <a:avLst/>
          </a:prstGeom>
          <a:noFill/>
          <a:ln w="9525">
            <a:noFill/>
            <a:miter lim="800000"/>
            <a:headEnd/>
            <a:tailEnd/>
          </a:ln>
        </p:spPr>
        <p:txBody>
          <a:bodyPr wrap="none">
            <a:spAutoFit/>
          </a:bodyPr>
          <a:lstStyle/>
          <a:p>
            <a:r>
              <a:rPr lang="en-US" sz="1400" b="1" i="1" dirty="0">
                <a:solidFill>
                  <a:srgbClr val="00CCFF"/>
                </a:solidFill>
                <a:latin typeface="Footlight MT Light" pitchFamily="18" charset="0"/>
              </a:rPr>
              <a:t>Hawaii</a:t>
            </a:r>
          </a:p>
        </p:txBody>
      </p:sp>
      <p:sp>
        <p:nvSpPr>
          <p:cNvPr id="29" name="TextBox 42"/>
          <p:cNvSpPr txBox="1">
            <a:spLocks noChangeArrowheads="1"/>
          </p:cNvSpPr>
          <p:nvPr/>
        </p:nvSpPr>
        <p:spPr bwMode="auto">
          <a:xfrm>
            <a:off x="5257800" y="3048001"/>
            <a:ext cx="3276600" cy="461665"/>
          </a:xfrm>
          <a:prstGeom prst="rect">
            <a:avLst/>
          </a:prstGeom>
          <a:noFill/>
          <a:ln w="9525">
            <a:noFill/>
            <a:miter lim="800000"/>
            <a:headEnd/>
            <a:tailEnd/>
          </a:ln>
        </p:spPr>
        <p:txBody>
          <a:bodyPr wrap="square">
            <a:spAutoFit/>
          </a:bodyPr>
          <a:lstStyle/>
          <a:p>
            <a:pPr algn="ctr"/>
            <a:r>
              <a:rPr lang="en-US" sz="1200" b="1" i="1" dirty="0">
                <a:solidFill>
                  <a:srgbClr val="5CE82D"/>
                </a:solidFill>
                <a:latin typeface="Times New Roman" pitchFamily="18" charset="0"/>
                <a:cs typeface="Times New Roman" pitchFamily="18" charset="0"/>
              </a:rPr>
              <a:t>Green: VIIRS IDPS</a:t>
            </a:r>
            <a:r>
              <a:rPr lang="en-US" sz="1200" b="1" i="1" dirty="0">
                <a:solidFill>
                  <a:srgbClr val="66FF33"/>
                </a:solidFill>
                <a:latin typeface="Times New Roman" pitchFamily="18" charset="0"/>
                <a:cs typeface="Times New Roman" pitchFamily="18" charset="0"/>
              </a:rPr>
              <a:t>; </a:t>
            </a:r>
            <a:r>
              <a:rPr lang="en-US" sz="1200" b="1" i="1" dirty="0">
                <a:solidFill>
                  <a:srgbClr val="0000FF"/>
                </a:solidFill>
                <a:latin typeface="Times New Roman" pitchFamily="18" charset="0"/>
                <a:cs typeface="Times New Roman" pitchFamily="18" charset="0"/>
              </a:rPr>
              <a:t>Blue: </a:t>
            </a:r>
            <a:r>
              <a:rPr lang="en-US" sz="1200" b="1" i="1" dirty="0" smtClean="0">
                <a:solidFill>
                  <a:srgbClr val="0000FF"/>
                </a:solidFill>
                <a:latin typeface="Times New Roman" pitchFamily="18" charset="0"/>
                <a:cs typeface="Times New Roman" pitchFamily="18" charset="0"/>
              </a:rPr>
              <a:t>MOBY in </a:t>
            </a:r>
            <a:r>
              <a:rPr lang="en-US" sz="1200" b="1" i="1" dirty="0">
                <a:solidFill>
                  <a:srgbClr val="0000FF"/>
                </a:solidFill>
                <a:latin typeface="Times New Roman" pitchFamily="18" charset="0"/>
                <a:cs typeface="Times New Roman" pitchFamily="18" charset="0"/>
              </a:rPr>
              <a:t>Situ </a:t>
            </a:r>
          </a:p>
          <a:p>
            <a:pPr algn="ctr"/>
            <a:r>
              <a:rPr lang="en-US" sz="1200" b="1" i="1" dirty="0">
                <a:solidFill>
                  <a:srgbClr val="FF0000"/>
                </a:solidFill>
                <a:latin typeface="Times New Roman" pitchFamily="18" charset="0"/>
                <a:cs typeface="Times New Roman" pitchFamily="18" charset="0"/>
              </a:rPr>
              <a:t>Red: VIIRS Hybrid (NOAA Ocean Color Team</a:t>
            </a:r>
            <a:r>
              <a:rPr lang="en-US" sz="1200" b="1" i="1" dirty="0" smtClean="0">
                <a:solidFill>
                  <a:srgbClr val="FF0000"/>
                </a:solidFill>
                <a:latin typeface="Times New Roman" pitchFamily="18" charset="0"/>
                <a:cs typeface="Times New Roman" pitchFamily="18" charset="0"/>
              </a:rPr>
              <a:t>)</a:t>
            </a:r>
            <a:endParaRPr lang="en-US" sz="1200" b="1" i="1" dirty="0">
              <a:solidFill>
                <a:srgbClr val="0000FF"/>
              </a:solidFill>
              <a:latin typeface="Times New Roman" pitchFamily="18" charset="0"/>
              <a:cs typeface="Times New Roman" pitchFamily="18" charset="0"/>
            </a:endParaRPr>
          </a:p>
        </p:txBody>
      </p:sp>
      <p:sp>
        <p:nvSpPr>
          <p:cNvPr id="30" name="TextBox 25"/>
          <p:cNvSpPr txBox="1">
            <a:spLocks noChangeArrowheads="1"/>
          </p:cNvSpPr>
          <p:nvPr/>
        </p:nvSpPr>
        <p:spPr bwMode="auto">
          <a:xfrm>
            <a:off x="5486401" y="1447800"/>
            <a:ext cx="1143000" cy="400110"/>
          </a:xfrm>
          <a:prstGeom prst="rect">
            <a:avLst/>
          </a:prstGeom>
          <a:noFill/>
          <a:ln w="9525">
            <a:noFill/>
            <a:miter lim="800000"/>
            <a:headEnd/>
            <a:tailEnd/>
          </a:ln>
        </p:spPr>
        <p:txBody>
          <a:bodyPr wrap="square">
            <a:spAutoFit/>
          </a:bodyPr>
          <a:lstStyle/>
          <a:p>
            <a:r>
              <a:rPr lang="en-US" sz="1000" b="1" i="1" dirty="0">
                <a:solidFill>
                  <a:srgbClr val="00B0F0"/>
                </a:solidFill>
                <a:latin typeface="Times New Roman" pitchFamily="18" charset="0"/>
                <a:cs typeface="Times New Roman" pitchFamily="18" charset="0"/>
              </a:rPr>
              <a:t>Symbols:  Hybrid</a:t>
            </a:r>
          </a:p>
          <a:p>
            <a:r>
              <a:rPr lang="en-US" sz="1000" b="1" i="1" dirty="0">
                <a:solidFill>
                  <a:srgbClr val="00B0F0"/>
                </a:solidFill>
                <a:latin typeface="Times New Roman" pitchFamily="18" charset="0"/>
                <a:cs typeface="Times New Roman" pitchFamily="18" charset="0"/>
              </a:rPr>
              <a:t>Lines: SD</a:t>
            </a:r>
          </a:p>
        </p:txBody>
      </p:sp>
      <p:sp>
        <p:nvSpPr>
          <p:cNvPr id="31" name="TextBox 21"/>
          <p:cNvSpPr txBox="1">
            <a:spLocks noChangeArrowheads="1"/>
          </p:cNvSpPr>
          <p:nvPr/>
        </p:nvSpPr>
        <p:spPr bwMode="auto">
          <a:xfrm>
            <a:off x="5105400" y="3547646"/>
            <a:ext cx="3505200" cy="338554"/>
          </a:xfrm>
          <a:prstGeom prst="rect">
            <a:avLst/>
          </a:prstGeom>
          <a:noFill/>
          <a:ln w="9525">
            <a:noFill/>
            <a:miter lim="800000"/>
            <a:headEnd/>
            <a:tailEnd/>
          </a:ln>
        </p:spPr>
        <p:txBody>
          <a:bodyPr wrap="square">
            <a:spAutoFit/>
          </a:bodyPr>
          <a:lstStyle/>
          <a:p>
            <a:pPr algn="ctr"/>
            <a:r>
              <a:rPr lang="en-US" sz="1600" b="1" dirty="0" smtClean="0">
                <a:solidFill>
                  <a:srgbClr val="0000FF"/>
                </a:solidFill>
                <a:latin typeface="Times New Roman" pitchFamily="18" charset="0"/>
                <a:cs typeface="Times New Roman" pitchFamily="18" charset="0"/>
              </a:rPr>
              <a:t>Normalized Water -leaving </a:t>
            </a:r>
            <a:r>
              <a:rPr lang="en-US" sz="1600" b="1" dirty="0">
                <a:solidFill>
                  <a:srgbClr val="0000FF"/>
                </a:solidFill>
                <a:latin typeface="Times New Roman" pitchFamily="18" charset="0"/>
                <a:cs typeface="Times New Roman" pitchFamily="18" charset="0"/>
              </a:rPr>
              <a:t>Radiance</a:t>
            </a:r>
          </a:p>
        </p:txBody>
      </p:sp>
      <p:sp>
        <p:nvSpPr>
          <p:cNvPr id="2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35</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32" name="Picture 2"/>
          <p:cNvPicPr>
            <a:picLocks noChangeAspect="1" noChangeArrowheads="1"/>
          </p:cNvPicPr>
          <p:nvPr/>
        </p:nvPicPr>
        <p:blipFill>
          <a:blip r:embed="rId7" cstate="print"/>
          <a:srcRect/>
          <a:stretch>
            <a:fillRect/>
          </a:stretch>
        </p:blipFill>
        <p:spPr bwMode="auto">
          <a:xfrm>
            <a:off x="0" y="6324600"/>
            <a:ext cx="4191000" cy="476250"/>
          </a:xfrm>
          <a:prstGeom prst="rect">
            <a:avLst/>
          </a:prstGeom>
          <a:noFill/>
          <a:ln w="9525">
            <a:noFill/>
            <a:miter lim="800000"/>
            <a:headEnd/>
            <a:tailEnd/>
          </a:ln>
        </p:spPr>
      </p:pic>
      <p:sp>
        <p:nvSpPr>
          <p:cNvPr id="33" name="Rectangle 32"/>
          <p:cNvSpPr/>
          <p:nvPr/>
        </p:nvSpPr>
        <p:spPr>
          <a:xfrm>
            <a:off x="381000" y="914400"/>
            <a:ext cx="3228320" cy="369332"/>
          </a:xfrm>
          <a:prstGeom prst="rect">
            <a:avLst/>
          </a:prstGeom>
        </p:spPr>
        <p:txBody>
          <a:bodyPr wrap="none">
            <a:spAutoFit/>
          </a:bodyPr>
          <a:lstStyle/>
          <a:p>
            <a:pPr algn="ctr">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cs typeface="Times New Roman" pitchFamily="18" charset="0"/>
              </a:rPr>
              <a:t>SD/SDSM and Lunar Calibrations</a:t>
            </a:r>
            <a:endParaRPr lang="en-GB" dirty="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36</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878613" y="68759"/>
            <a:ext cx="7350987" cy="523220"/>
          </a:xfrm>
          <a:prstGeom prst="rect">
            <a:avLst/>
          </a:prstGeom>
          <a:noFill/>
        </p:spPr>
        <p:txBody>
          <a:bodyPr wrap="none" rtlCol="0">
            <a:spAutoFit/>
          </a:bodyPr>
          <a:lstStyle/>
          <a:p>
            <a:r>
              <a:rPr lang="en-US" sz="2800" dirty="0" smtClean="0"/>
              <a:t>NOAA STAR Ocean Color Website and Monitoring</a:t>
            </a:r>
          </a:p>
        </p:txBody>
      </p:sp>
      <p:pic>
        <p:nvPicPr>
          <p:cNvPr id="10" name="Picture 2"/>
          <p:cNvPicPr>
            <a:picLocks noChangeAspect="1" noChangeArrowheads="1"/>
          </p:cNvPicPr>
          <p:nvPr/>
        </p:nvPicPr>
        <p:blipFill>
          <a:blip r:embed="rId5" cstate="print"/>
          <a:srcRect/>
          <a:stretch>
            <a:fillRect/>
          </a:stretch>
        </p:blipFill>
        <p:spPr bwMode="auto">
          <a:xfrm>
            <a:off x="228600" y="914400"/>
            <a:ext cx="8662201" cy="4695825"/>
          </a:xfrm>
          <a:prstGeom prst="rect">
            <a:avLst/>
          </a:prstGeom>
          <a:noFill/>
          <a:ln w="9525">
            <a:noFill/>
            <a:miter lim="800000"/>
            <a:headEnd/>
            <a:tailEnd/>
          </a:ln>
        </p:spPr>
      </p:pic>
      <p:sp>
        <p:nvSpPr>
          <p:cNvPr id="11" name="Rectangle 10"/>
          <p:cNvSpPr/>
          <p:nvPr/>
        </p:nvSpPr>
        <p:spPr>
          <a:xfrm>
            <a:off x="0" y="5715000"/>
            <a:ext cx="9144000" cy="523220"/>
          </a:xfrm>
          <a:prstGeom prst="rect">
            <a:avLst/>
          </a:prstGeom>
        </p:spPr>
        <p:txBody>
          <a:bodyPr wrap="square">
            <a:spAutoFit/>
          </a:bodyPr>
          <a:lstStyle/>
          <a:p>
            <a:pPr algn="ctr"/>
            <a:r>
              <a:rPr lang="en-US" sz="2800" dirty="0" smtClean="0"/>
              <a:t>http://www.star.nesdis.noaa.gov/sod/mecb/color/</a:t>
            </a:r>
            <a:endParaRPr 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rmAutofit fontScale="97500"/>
          </a:bodyPr>
          <a:lstStyle/>
          <a:p>
            <a:pPr algn="ctr">
              <a:spcBef>
                <a:spcPct val="0"/>
              </a:spcBef>
              <a:defRPr/>
            </a:pPr>
            <a:r>
              <a:rPr lang="en-US" sz="3200" dirty="0" smtClean="0">
                <a:cs typeface="Times New Roman"/>
              </a:rPr>
              <a:t>Ocean Color Quality Monitoring</a:t>
            </a:r>
            <a:endParaRPr kumimoji="0" lang="en-US" sz="32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pic>
        <p:nvPicPr>
          <p:cNvPr id="18438" name="Picture 6" descr="Scatter Plot Quality 1"/>
          <p:cNvPicPr>
            <a:picLocks noChangeAspect="1" noChangeArrowheads="1"/>
          </p:cNvPicPr>
          <p:nvPr/>
        </p:nvPicPr>
        <p:blipFill>
          <a:blip r:embed="rId5" cstate="print"/>
          <a:srcRect/>
          <a:stretch>
            <a:fillRect/>
          </a:stretch>
        </p:blipFill>
        <p:spPr bwMode="auto">
          <a:xfrm>
            <a:off x="381000" y="914400"/>
            <a:ext cx="3124200" cy="5508974"/>
          </a:xfrm>
          <a:prstGeom prst="rect">
            <a:avLst/>
          </a:prstGeom>
          <a:noFill/>
        </p:spPr>
      </p:pic>
      <p:pic>
        <p:nvPicPr>
          <p:cNvPr id="18440" name="Picture 8" descr="MOBY data matchup"/>
          <p:cNvPicPr>
            <a:picLocks noChangeAspect="1" noChangeArrowheads="1"/>
          </p:cNvPicPr>
          <p:nvPr/>
        </p:nvPicPr>
        <p:blipFill>
          <a:blip r:embed="rId6" cstate="print"/>
          <a:srcRect/>
          <a:stretch>
            <a:fillRect/>
          </a:stretch>
        </p:blipFill>
        <p:spPr bwMode="auto">
          <a:xfrm>
            <a:off x="4038600" y="990599"/>
            <a:ext cx="4572000" cy="5275385"/>
          </a:xfrm>
          <a:prstGeom prst="rect">
            <a:avLst/>
          </a:prstGeom>
          <a:noFill/>
        </p:spPr>
      </p:pic>
      <p:sp>
        <p:nvSpPr>
          <p:cNvPr id="14" name="TextBox 13"/>
          <p:cNvSpPr txBox="1"/>
          <p:nvPr/>
        </p:nvSpPr>
        <p:spPr>
          <a:xfrm>
            <a:off x="1981200" y="5410200"/>
            <a:ext cx="2057400" cy="646331"/>
          </a:xfrm>
          <a:prstGeom prst="rect">
            <a:avLst/>
          </a:prstGeom>
          <a:solidFill>
            <a:schemeClr val="bg1"/>
          </a:solidFill>
        </p:spPr>
        <p:txBody>
          <a:bodyPr wrap="square" rtlCol="0">
            <a:spAutoFit/>
          </a:bodyPr>
          <a:lstStyle/>
          <a:p>
            <a:r>
              <a:rPr lang="en-US" dirty="0" smtClean="0"/>
              <a:t>Science quality MOBY match ups</a:t>
            </a:r>
            <a:endParaRPr lang="en-US" dirty="0"/>
          </a:p>
        </p:txBody>
      </p:sp>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37</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3" name="Picture 2"/>
          <p:cNvPicPr>
            <a:picLocks noChangeAspect="1" noChangeArrowheads="1"/>
          </p:cNvPicPr>
          <p:nvPr/>
        </p:nvPicPr>
        <p:blipFill>
          <a:blip r:embed="rId7"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2" name="Title 1"/>
          <p:cNvSpPr txBox="1">
            <a:spLocks/>
          </p:cNvSpPr>
          <p:nvPr/>
        </p:nvSpPr>
        <p:spPr>
          <a:xfrm>
            <a:off x="914400" y="0"/>
            <a:ext cx="7315200" cy="838200"/>
          </a:xfrm>
          <a:prstGeom prst="rect">
            <a:avLst/>
          </a:prstGeom>
          <a:ln>
            <a:no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ea typeface="+mj-ea"/>
                <a:cs typeface="Times New Roman" pitchFamily="18" charset="0"/>
              </a:rPr>
              <a:t>Other collaborations and observations of opportunity</a:t>
            </a:r>
            <a:endParaRPr kumimoji="0" lang="en-US" sz="2800" b="0" i="0" u="none" strike="noStrike" kern="1200" cap="none" spc="0" normalizeH="0" baseline="0" noProof="0" dirty="0">
              <a:ln>
                <a:noFill/>
              </a:ln>
              <a:solidFill>
                <a:schemeClr val="tx1"/>
              </a:solidFill>
              <a:effectLst/>
              <a:uLnTx/>
              <a:uFillTx/>
              <a:ea typeface="+mj-ea"/>
              <a:cs typeface="Times New Roman" pitchFamily="18" charset="0"/>
            </a:endParaRPr>
          </a:p>
        </p:txBody>
      </p:sp>
      <p:sp>
        <p:nvSpPr>
          <p:cNvPr id="13" name="TextBox 12"/>
          <p:cNvSpPr txBox="1"/>
          <p:nvPr/>
        </p:nvSpPr>
        <p:spPr>
          <a:xfrm>
            <a:off x="304800" y="1143001"/>
            <a:ext cx="8458200" cy="4893510"/>
          </a:xfrm>
          <a:prstGeom prst="rect">
            <a:avLst/>
          </a:prstGeom>
          <a:solidFill>
            <a:schemeClr val="bg1"/>
          </a:solidFill>
        </p:spPr>
        <p:txBody>
          <a:bodyPr wrap="square" lIns="91301" tIns="45652" rIns="91301" bIns="45652" rtlCol="0">
            <a:spAutoFit/>
          </a:bodyPr>
          <a:lstStyle/>
          <a:p>
            <a:pPr algn="ctr" defTabSz="456506"/>
            <a:r>
              <a:rPr lang="en-US" sz="3200" b="1" i="1" dirty="0" smtClean="0">
                <a:solidFill>
                  <a:srgbClr val="0000FF"/>
                </a:solidFill>
              </a:rPr>
              <a:t>Recent and planned collaborations</a:t>
            </a:r>
          </a:p>
          <a:p>
            <a:pPr algn="ctr" defTabSz="456506"/>
            <a:endParaRPr lang="en-US" sz="2000" b="1" i="1" dirty="0" smtClean="0">
              <a:solidFill>
                <a:srgbClr val="0000FF"/>
              </a:solidFill>
            </a:endParaRPr>
          </a:p>
          <a:p>
            <a:pPr defTabSz="456506">
              <a:buFont typeface="Wingdings" pitchFamily="2" charset="2"/>
              <a:buChar char="Ø"/>
            </a:pPr>
            <a:r>
              <a:rPr lang="en-US" sz="2000" dirty="0" smtClean="0">
                <a:solidFill>
                  <a:prstClr val="black"/>
                </a:solidFill>
                <a:cs typeface="Times New Roman"/>
              </a:rPr>
              <a:t>VIIRS Cal/Val team member observations and collaborations (Hawaii, Puerto Rico, West Fla., Gulf of Mexico, California Coast, etc.)</a:t>
            </a:r>
          </a:p>
          <a:p>
            <a:pPr defTabSz="456506"/>
            <a:endParaRPr lang="en-US" sz="2000" dirty="0" smtClean="0">
              <a:solidFill>
                <a:prstClr val="black"/>
              </a:solidFill>
              <a:latin typeface="+mn-lt"/>
              <a:cs typeface="Times New Roman"/>
            </a:endParaRPr>
          </a:p>
          <a:p>
            <a:pPr defTabSz="456506">
              <a:buFont typeface="Wingdings" pitchFamily="2" charset="2"/>
              <a:buChar char="Ø"/>
            </a:pPr>
            <a:r>
              <a:rPr lang="en-US" sz="2000" dirty="0" smtClean="0">
                <a:solidFill>
                  <a:prstClr val="black"/>
                </a:solidFill>
                <a:latin typeface="+mn-lt"/>
                <a:cs typeface="Times New Roman"/>
              </a:rPr>
              <a:t>NOAA Ocean Acidification Program</a:t>
            </a:r>
          </a:p>
          <a:p>
            <a:pPr lvl="1" defTabSz="456506">
              <a:buFont typeface="Wingdings" pitchFamily="2" charset="2"/>
              <a:buChar char="Ø"/>
            </a:pPr>
            <a:r>
              <a:rPr lang="en-US" sz="2000" dirty="0" smtClean="0">
                <a:solidFill>
                  <a:prstClr val="black"/>
                </a:solidFill>
                <a:cs typeface="Times New Roman"/>
              </a:rPr>
              <a:t>East Coast (ECOA Jun-Jul 2015)</a:t>
            </a:r>
          </a:p>
          <a:p>
            <a:pPr lvl="1" defTabSz="456506">
              <a:buFont typeface="Wingdings" pitchFamily="2" charset="2"/>
              <a:buChar char="Ø"/>
            </a:pPr>
            <a:r>
              <a:rPr lang="en-US" sz="2000" dirty="0" smtClean="0">
                <a:solidFill>
                  <a:prstClr val="black"/>
                </a:solidFill>
                <a:latin typeface="+mn-lt"/>
                <a:cs typeface="Times New Roman"/>
              </a:rPr>
              <a:t>West Coast (WCOA May-Jun 2016</a:t>
            </a:r>
          </a:p>
          <a:p>
            <a:pPr lvl="1" defTabSz="456506">
              <a:buFont typeface="Wingdings" pitchFamily="2" charset="2"/>
              <a:buChar char="Ø"/>
            </a:pPr>
            <a:endParaRPr lang="en-US" sz="2000" dirty="0" smtClean="0">
              <a:solidFill>
                <a:prstClr val="black"/>
              </a:solidFill>
              <a:cs typeface="Times New Roman"/>
            </a:endParaRPr>
          </a:p>
          <a:p>
            <a:pPr defTabSz="456506">
              <a:buFont typeface="Wingdings" pitchFamily="2" charset="2"/>
              <a:buChar char="Ø"/>
            </a:pPr>
            <a:r>
              <a:rPr lang="en-US" sz="2000" dirty="0" smtClean="0">
                <a:solidFill>
                  <a:prstClr val="black"/>
                </a:solidFill>
                <a:cs typeface="Times New Roman"/>
              </a:rPr>
              <a:t>Collaboration with NASA/GSFC and </a:t>
            </a:r>
            <a:r>
              <a:rPr lang="en-US" sz="2000" dirty="0" smtClean="0"/>
              <a:t>Korean Institute of Ocean Science and Technology (KIOST) </a:t>
            </a:r>
            <a:r>
              <a:rPr lang="en-US" sz="2000" dirty="0" smtClean="0">
                <a:solidFill>
                  <a:prstClr val="black"/>
                </a:solidFill>
                <a:cs typeface="Times New Roman"/>
              </a:rPr>
              <a:t>on KORUS-OC field campaign (May-Jun 2016)</a:t>
            </a:r>
          </a:p>
          <a:p>
            <a:pPr defTabSz="456506">
              <a:buFont typeface="Wingdings" pitchFamily="2" charset="2"/>
              <a:buChar char="Ø"/>
            </a:pPr>
            <a:endParaRPr lang="en-US" sz="2000" dirty="0" smtClean="0">
              <a:solidFill>
                <a:prstClr val="black"/>
              </a:solidFill>
              <a:latin typeface="+mn-lt"/>
              <a:cs typeface="Times New Roman"/>
            </a:endParaRPr>
          </a:p>
          <a:p>
            <a:pPr defTabSz="456506">
              <a:buFont typeface="Wingdings" pitchFamily="2" charset="2"/>
              <a:buChar char="Ø"/>
            </a:pPr>
            <a:r>
              <a:rPr lang="en-US" sz="2000" dirty="0" smtClean="0">
                <a:solidFill>
                  <a:prstClr val="black"/>
                </a:solidFill>
                <a:cs typeface="Times New Roman"/>
              </a:rPr>
              <a:t>Planned Collaboration with Australia</a:t>
            </a:r>
          </a:p>
          <a:p>
            <a:pPr lvl="1" defTabSz="456506">
              <a:buFont typeface="Wingdings" pitchFamily="2" charset="2"/>
              <a:buChar char="Ø"/>
            </a:pPr>
            <a:r>
              <a:rPr lang="en-US" sz="2000" dirty="0" smtClean="0">
                <a:solidFill>
                  <a:prstClr val="black"/>
                </a:solidFill>
                <a:latin typeface="+mn-lt"/>
                <a:cs typeface="Times New Roman"/>
              </a:rPr>
              <a:t>AIMS</a:t>
            </a:r>
          </a:p>
          <a:p>
            <a:pPr lvl="1" defTabSz="456506">
              <a:buFont typeface="Wingdings" pitchFamily="2" charset="2"/>
              <a:buChar char="Ø"/>
            </a:pPr>
            <a:r>
              <a:rPr lang="en-US" sz="2000" dirty="0" smtClean="0">
                <a:solidFill>
                  <a:prstClr val="black"/>
                </a:solidFill>
                <a:cs typeface="Times New Roman"/>
              </a:rPr>
              <a:t>CSIRO</a:t>
            </a:r>
            <a:endParaRPr lang="en-US" sz="2000" dirty="0" smtClean="0">
              <a:solidFill>
                <a:prstClr val="black"/>
              </a:solidFill>
              <a:latin typeface="+mn-lt"/>
              <a:cs typeface="Times New Roman"/>
            </a:endParaRPr>
          </a:p>
        </p:txBody>
      </p:sp>
      <p:sp>
        <p:nvSpPr>
          <p:cNvPr id="20"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38</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21"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
        <p:nvSpPr>
          <p:cNvPr id="30" name="Rectangle 29"/>
          <p:cNvSpPr/>
          <p:nvPr/>
        </p:nvSpPr>
        <p:spPr>
          <a:xfrm>
            <a:off x="5715000" y="1676400"/>
            <a:ext cx="1662545" cy="298724"/>
          </a:xfrm>
          <a:prstGeom prst="rect">
            <a:avLst/>
          </a:prstGeom>
        </p:spPr>
        <p:txBody>
          <a:bodyPr wrap="square" lIns="81958" tIns="40977" rIns="81958" bIns="40977">
            <a:spAutoFit/>
          </a:bodyPr>
          <a:lstStyle/>
          <a:p>
            <a:pPr algn="ctr" defTabSz="820295" fontAlgn="base">
              <a:spcBef>
                <a:spcPct val="0"/>
              </a:spcBef>
              <a:spcAft>
                <a:spcPct val="0"/>
              </a:spcAft>
            </a:pPr>
            <a:r>
              <a:rPr lang="en-US" sz="1400" i="1" dirty="0" smtClean="0">
                <a:solidFill>
                  <a:schemeClr val="bg1"/>
                </a:solidFill>
                <a:latin typeface="Arial" pitchFamily="-84" charset="0"/>
              </a:rPr>
              <a:t>Oct.-Dec. 2014</a:t>
            </a:r>
            <a:endParaRPr lang="en-US" sz="1400" i="1" dirty="0">
              <a:solidFill>
                <a:schemeClr val="bg1"/>
              </a:solidFill>
              <a:latin typeface="Arial" pitchFamily="-8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2" name="Title 1"/>
          <p:cNvSpPr txBox="1">
            <a:spLocks/>
          </p:cNvSpPr>
          <p:nvPr/>
        </p:nvSpPr>
        <p:spPr>
          <a:xfrm>
            <a:off x="914400" y="0"/>
            <a:ext cx="7315200" cy="838200"/>
          </a:xfrm>
          <a:prstGeom prst="rect">
            <a:avLst/>
          </a:prstGeom>
          <a:ln>
            <a:no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ea typeface="+mj-ea"/>
                <a:cs typeface="Times New Roman" pitchFamily="18" charset="0"/>
              </a:rPr>
              <a:t>Other collaborations and observations of opportunity</a:t>
            </a:r>
            <a:endParaRPr kumimoji="0" lang="en-US" sz="2800" b="0" i="0" u="none" strike="noStrike" kern="1200" cap="none" spc="0" normalizeH="0" baseline="0" noProof="0" dirty="0">
              <a:ln>
                <a:noFill/>
              </a:ln>
              <a:solidFill>
                <a:schemeClr val="tx1"/>
              </a:solidFill>
              <a:effectLst/>
              <a:uLnTx/>
              <a:uFillTx/>
              <a:ea typeface="+mj-ea"/>
              <a:cs typeface="Times New Roman" pitchFamily="18" charset="0"/>
            </a:endParaRPr>
          </a:p>
        </p:txBody>
      </p:sp>
      <p:sp>
        <p:nvSpPr>
          <p:cNvPr id="13" name="TextBox 12"/>
          <p:cNvSpPr txBox="1"/>
          <p:nvPr/>
        </p:nvSpPr>
        <p:spPr>
          <a:xfrm>
            <a:off x="304800" y="1143001"/>
            <a:ext cx="8458200" cy="5139731"/>
          </a:xfrm>
          <a:prstGeom prst="rect">
            <a:avLst/>
          </a:prstGeom>
          <a:solidFill>
            <a:schemeClr val="bg1"/>
          </a:solidFill>
        </p:spPr>
        <p:txBody>
          <a:bodyPr wrap="square" lIns="91301" tIns="45652" rIns="91301" bIns="45652" rtlCol="0">
            <a:spAutoFit/>
          </a:bodyPr>
          <a:lstStyle/>
          <a:p>
            <a:pPr defTabSz="456506"/>
            <a:r>
              <a:rPr lang="en-US" sz="2000" b="1" i="1" dirty="0" smtClean="0"/>
              <a:t>CoastWatch/OceanWatch Ocean Color Products</a:t>
            </a:r>
          </a:p>
          <a:p>
            <a:pPr defTabSz="456506"/>
            <a:endParaRPr lang="en-US" sz="2000" b="1" i="1" dirty="0" smtClean="0"/>
          </a:p>
          <a:p>
            <a:r>
              <a:rPr lang="en-US" sz="1200" dirty="0" smtClean="0"/>
              <a:t>VIIRS</a:t>
            </a:r>
          </a:p>
          <a:p>
            <a:r>
              <a:rPr lang="en-US" sz="1200" dirty="0" smtClean="0"/>
              <a:t>A)</a:t>
            </a:r>
          </a:p>
          <a:p>
            <a:r>
              <a:rPr lang="en-US" sz="1200" dirty="0" smtClean="0"/>
              <a:t>8 Products:  Chlorophyll, </a:t>
            </a:r>
            <a:r>
              <a:rPr lang="en-US" sz="1200" dirty="0" err="1" smtClean="0"/>
              <a:t>Kd</a:t>
            </a:r>
            <a:r>
              <a:rPr lang="en-US" sz="1200" dirty="0" smtClean="0"/>
              <a:t>(490), </a:t>
            </a:r>
            <a:r>
              <a:rPr lang="en-US" sz="1200" dirty="0" err="1" smtClean="0"/>
              <a:t>Kd</a:t>
            </a:r>
            <a:r>
              <a:rPr lang="en-US" sz="1200" dirty="0" smtClean="0"/>
              <a:t>(PAR) </a:t>
            </a:r>
            <a:r>
              <a:rPr lang="en-US" sz="1200" dirty="0" err="1" smtClean="0"/>
              <a:t>nLw’s</a:t>
            </a:r>
            <a:r>
              <a:rPr lang="en-US" sz="1200" dirty="0" smtClean="0"/>
              <a:t> at 5 bands (nominal 412, 445, 555, 672, 865)  </a:t>
            </a:r>
          </a:p>
          <a:p>
            <a:r>
              <a:rPr lang="en-US" sz="1200" dirty="0" smtClean="0"/>
              <a:t>Global, full resolution, Daily granules (L2)</a:t>
            </a:r>
          </a:p>
          <a:p>
            <a:r>
              <a:rPr lang="en-US" sz="1200" dirty="0" smtClean="0"/>
              <a:t>Global 750m, mapped (L3) Daily, by sector (x24 sectors)</a:t>
            </a:r>
          </a:p>
          <a:p>
            <a:r>
              <a:rPr lang="en-US" sz="1200" dirty="0" smtClean="0"/>
              <a:t>Global, 4km, mapped (L3) Daily, Rolling 7-day, Calendar Month</a:t>
            </a:r>
          </a:p>
          <a:p>
            <a:r>
              <a:rPr lang="en-US" sz="1200" dirty="0" smtClean="0"/>
              <a:t> </a:t>
            </a:r>
          </a:p>
          <a:p>
            <a:r>
              <a:rPr lang="en-US" sz="1200" dirty="0" smtClean="0"/>
              <a:t>B)</a:t>
            </a:r>
          </a:p>
          <a:p>
            <a:r>
              <a:rPr lang="en-US" sz="1200" dirty="0" smtClean="0"/>
              <a:t>Chlorophyll, </a:t>
            </a:r>
            <a:r>
              <a:rPr lang="en-US" sz="1200" dirty="0" err="1" smtClean="0"/>
              <a:t>Kd</a:t>
            </a:r>
            <a:r>
              <a:rPr lang="en-US" sz="1200" dirty="0" smtClean="0"/>
              <a:t>(490), </a:t>
            </a:r>
            <a:r>
              <a:rPr lang="en-US" sz="1200" dirty="0" err="1" smtClean="0"/>
              <a:t>Kd</a:t>
            </a:r>
            <a:r>
              <a:rPr lang="en-US" sz="1200" dirty="0" smtClean="0"/>
              <a:t>(PAR)</a:t>
            </a:r>
          </a:p>
          <a:p>
            <a:r>
              <a:rPr lang="en-US" sz="1200" dirty="0" smtClean="0"/>
              <a:t>Regional (CONUS and International Partners) 750m daily mapped (L3)</a:t>
            </a:r>
          </a:p>
          <a:p>
            <a:r>
              <a:rPr lang="en-US" sz="1200" dirty="0" smtClean="0"/>
              <a:t> </a:t>
            </a:r>
          </a:p>
          <a:p>
            <a:r>
              <a:rPr lang="en-US" sz="1200" dirty="0" smtClean="0"/>
              <a:t>C)</a:t>
            </a:r>
          </a:p>
          <a:p>
            <a:r>
              <a:rPr lang="en-US" sz="1200" dirty="0" smtClean="0"/>
              <a:t>Special products for NOAA and Partner Users (i.e. HAB anomalies for CONUS regions, Rrs-672, 61 day baselines, etc.)</a:t>
            </a:r>
          </a:p>
          <a:p>
            <a:r>
              <a:rPr lang="en-US" sz="1200" dirty="0" smtClean="0"/>
              <a:t> </a:t>
            </a:r>
          </a:p>
          <a:p>
            <a:r>
              <a:rPr lang="en-US" sz="1200" dirty="0" smtClean="0"/>
              <a:t>MODIS Aqua</a:t>
            </a:r>
          </a:p>
          <a:p>
            <a:r>
              <a:rPr lang="en-US" sz="1200" dirty="0" smtClean="0"/>
              <a:t>Chlorophyll</a:t>
            </a:r>
          </a:p>
          <a:p>
            <a:r>
              <a:rPr lang="en-US" sz="1200" dirty="0" smtClean="0"/>
              <a:t>Regional (GL, </a:t>
            </a:r>
            <a:r>
              <a:rPr lang="en-US" sz="1200" dirty="0" err="1" smtClean="0"/>
              <a:t>GoM</a:t>
            </a:r>
            <a:r>
              <a:rPr lang="en-US" sz="1200" dirty="0" smtClean="0"/>
              <a:t>, WC) 1km swath (L2)</a:t>
            </a:r>
          </a:p>
          <a:p>
            <a:r>
              <a:rPr lang="en-US" sz="1200" dirty="0" smtClean="0"/>
              <a:t>Regional (</a:t>
            </a:r>
            <a:r>
              <a:rPr lang="en-US" sz="1200" dirty="0" err="1" smtClean="0"/>
              <a:t>Ches</a:t>
            </a:r>
            <a:r>
              <a:rPr lang="en-US" sz="1200" dirty="0" smtClean="0"/>
              <a:t>, Lake </a:t>
            </a:r>
            <a:r>
              <a:rPr lang="en-US" sz="1200" dirty="0" err="1" smtClean="0"/>
              <a:t>Er</a:t>
            </a:r>
            <a:r>
              <a:rPr lang="en-US" sz="1200" dirty="0" smtClean="0"/>
              <a:t>, PR) 250m swath (L2)</a:t>
            </a:r>
          </a:p>
          <a:p>
            <a:r>
              <a:rPr lang="en-US" sz="1200" dirty="0" smtClean="0"/>
              <a:t> </a:t>
            </a:r>
          </a:p>
          <a:p>
            <a:r>
              <a:rPr lang="en-US" sz="1200" dirty="0" smtClean="0"/>
              <a:t>MODIS Terra</a:t>
            </a:r>
          </a:p>
          <a:p>
            <a:r>
              <a:rPr lang="en-US" sz="1200" dirty="0" smtClean="0"/>
              <a:t>Chlorophyll</a:t>
            </a:r>
          </a:p>
          <a:p>
            <a:r>
              <a:rPr lang="en-US" sz="1200" dirty="0" smtClean="0"/>
              <a:t>Regional (GL, </a:t>
            </a:r>
            <a:r>
              <a:rPr lang="en-US" sz="1200" dirty="0" err="1" smtClean="0"/>
              <a:t>GoM</a:t>
            </a:r>
            <a:r>
              <a:rPr lang="en-US" sz="1200" dirty="0" smtClean="0"/>
              <a:t>) 1km swath (L2)</a:t>
            </a:r>
          </a:p>
          <a:p>
            <a:r>
              <a:rPr lang="en-US" sz="1200" dirty="0" smtClean="0"/>
              <a:t>Regional (</a:t>
            </a:r>
            <a:r>
              <a:rPr lang="en-US" sz="1200" dirty="0" err="1" smtClean="0"/>
              <a:t>Ches</a:t>
            </a:r>
            <a:r>
              <a:rPr lang="en-US" sz="1200" dirty="0" smtClean="0"/>
              <a:t>, Lake </a:t>
            </a:r>
            <a:r>
              <a:rPr lang="en-US" sz="1200" dirty="0" err="1" smtClean="0"/>
              <a:t>Er</a:t>
            </a:r>
            <a:r>
              <a:rPr lang="en-US" sz="1200" dirty="0" smtClean="0"/>
              <a:t>, PR) 250m swath (L2)</a:t>
            </a:r>
          </a:p>
          <a:p>
            <a:pPr defTabSz="456506"/>
            <a:endParaRPr lang="en-US" sz="1200" b="1" i="1" dirty="0" smtClean="0"/>
          </a:p>
        </p:txBody>
      </p:sp>
      <p:sp>
        <p:nvSpPr>
          <p:cNvPr id="20"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39</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21"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sp>
        <p:nvSpPr>
          <p:cNvPr id="30" name="Rectangle 29"/>
          <p:cNvSpPr/>
          <p:nvPr/>
        </p:nvSpPr>
        <p:spPr>
          <a:xfrm>
            <a:off x="5715000" y="1676400"/>
            <a:ext cx="1662545" cy="298724"/>
          </a:xfrm>
          <a:prstGeom prst="rect">
            <a:avLst/>
          </a:prstGeom>
        </p:spPr>
        <p:txBody>
          <a:bodyPr wrap="square" lIns="81958" tIns="40977" rIns="81958" bIns="40977">
            <a:spAutoFit/>
          </a:bodyPr>
          <a:lstStyle/>
          <a:p>
            <a:pPr algn="ctr" defTabSz="820295" fontAlgn="base">
              <a:spcBef>
                <a:spcPct val="0"/>
              </a:spcBef>
              <a:spcAft>
                <a:spcPct val="0"/>
              </a:spcAft>
            </a:pPr>
            <a:r>
              <a:rPr lang="en-US" sz="1400" i="1" dirty="0" smtClean="0">
                <a:solidFill>
                  <a:schemeClr val="bg1"/>
                </a:solidFill>
                <a:latin typeface="Arial" pitchFamily="-84" charset="0"/>
              </a:rPr>
              <a:t>Oct.-Dec. 2014</a:t>
            </a:r>
            <a:endParaRPr lang="en-US" sz="1400" i="1" dirty="0">
              <a:solidFill>
                <a:schemeClr val="bg1"/>
              </a:solidFill>
              <a:latin typeface="Arial" pitchFamily="-8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algn="ct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cs typeface="Times New Roman"/>
              </a:rPr>
              <a:t>NOAA Contributions to IOCCG INSITU-OCR</a:t>
            </a:r>
            <a:endParaRPr kumimoji="0" lang="en-US" sz="32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4</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graphicFrame>
        <p:nvGraphicFramePr>
          <p:cNvPr id="12" name="Table 11"/>
          <p:cNvGraphicFramePr>
            <a:graphicFrameLocks noGrp="1"/>
          </p:cNvGraphicFramePr>
          <p:nvPr/>
        </p:nvGraphicFramePr>
        <p:xfrm>
          <a:off x="762000" y="1066800"/>
          <a:ext cx="7924800" cy="5257800"/>
        </p:xfrm>
        <a:graphic>
          <a:graphicData uri="http://schemas.openxmlformats.org/drawingml/2006/table">
            <a:tbl>
              <a:tblPr/>
              <a:tblGrid>
                <a:gridCol w="4577401"/>
                <a:gridCol w="3347399"/>
              </a:tblGrid>
              <a:tr h="680342">
                <a:tc>
                  <a:txBody>
                    <a:bodyPr/>
                    <a:lstStyle/>
                    <a:p>
                      <a:pPr marL="0" marR="0" algn="ctr">
                        <a:lnSpc>
                          <a:spcPct val="115000"/>
                        </a:lnSpc>
                        <a:spcBef>
                          <a:spcPts val="0"/>
                        </a:spcBef>
                        <a:spcAft>
                          <a:spcPts val="0"/>
                        </a:spcAft>
                      </a:pPr>
                      <a:r>
                        <a:rPr lang="en-US" sz="2000" b="1" dirty="0">
                          <a:solidFill>
                            <a:srgbClr val="FF0000"/>
                          </a:solidFill>
                          <a:latin typeface="Calibri"/>
                          <a:ea typeface="Times New Roman"/>
                          <a:cs typeface="Times New Roman"/>
                        </a:rPr>
                        <a:t>Development and Assessment of Satellite Products</a:t>
                      </a:r>
                      <a:endParaRPr lang="en-US"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AC090"/>
                    </a:solidFill>
                  </a:tcPr>
                </a:tc>
                <a:tc>
                  <a:txBody>
                    <a:bodyPr/>
                    <a:lstStyle/>
                    <a:p>
                      <a:pPr marL="0" marR="0" algn="ctr">
                        <a:lnSpc>
                          <a:spcPct val="115000"/>
                        </a:lnSpc>
                        <a:spcBef>
                          <a:spcPts val="0"/>
                        </a:spcBef>
                        <a:spcAft>
                          <a:spcPts val="0"/>
                        </a:spcAft>
                      </a:pPr>
                      <a:r>
                        <a:rPr lang="en-US" sz="2000" b="1">
                          <a:solidFill>
                            <a:srgbClr val="FF0000"/>
                          </a:solidFill>
                          <a:latin typeface="Calibri"/>
                          <a:ea typeface="Times New Roman"/>
                          <a:cs typeface="Times New Roman"/>
                        </a:rPr>
                        <a:t>NOAA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AC090"/>
                    </a:solidFill>
                  </a:tcPr>
                </a:tc>
              </a:tr>
              <a:tr h="631658">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R2.1: Distribution of calibrated and </a:t>
                      </a:r>
                      <a:r>
                        <a:rPr lang="en-US" sz="2000" b="1" dirty="0" err="1">
                          <a:solidFill>
                            <a:srgbClr val="000000"/>
                          </a:solidFill>
                          <a:latin typeface="Calibri"/>
                          <a:ea typeface="Times New Roman"/>
                          <a:cs typeface="Times New Roman"/>
                        </a:rPr>
                        <a:t>uncalibrated</a:t>
                      </a:r>
                      <a:r>
                        <a:rPr lang="en-US" sz="2000" b="1" dirty="0">
                          <a:solidFill>
                            <a:srgbClr val="000000"/>
                          </a:solidFill>
                          <a:latin typeface="Calibri"/>
                          <a:ea typeface="Times New Roman"/>
                          <a:cs typeface="Times New Roman"/>
                        </a:rPr>
                        <a:t> data</a:t>
                      </a:r>
                      <a:endParaRPr lang="en-US"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623647">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R2.2: Permanent working groups on algorithm topics</a:t>
                      </a:r>
                      <a:endParaRPr lang="en-US"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323532">
                <a:tc>
                  <a:txBody>
                    <a:bodyPr/>
                    <a:lstStyle/>
                    <a:p>
                      <a:pPr marL="0" marR="0" algn="l">
                        <a:lnSpc>
                          <a:spcPct val="115000"/>
                        </a:lnSpc>
                        <a:spcBef>
                          <a:spcPts val="0"/>
                        </a:spcBef>
                        <a:spcAft>
                          <a:spcPts val="0"/>
                        </a:spcAft>
                      </a:pPr>
                      <a:r>
                        <a:rPr lang="en-US" sz="2000" b="1">
                          <a:latin typeface="Calibri"/>
                          <a:ea typeface="Times New Roman"/>
                          <a:cs typeface="Times New Roman"/>
                        </a:rPr>
                        <a:t>R2.3: Product uncertainties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323532">
                <a:tc>
                  <a:txBody>
                    <a:bodyPr/>
                    <a:lstStyle/>
                    <a:p>
                      <a:pPr marL="0" marR="0" algn="l">
                        <a:lnSpc>
                          <a:spcPct val="115000"/>
                        </a:lnSpc>
                        <a:spcBef>
                          <a:spcPts val="0"/>
                        </a:spcBef>
                        <a:spcAft>
                          <a:spcPts val="0"/>
                        </a:spcAft>
                      </a:pPr>
                      <a:r>
                        <a:rPr lang="en-US" sz="2000" b="1">
                          <a:latin typeface="Calibri"/>
                          <a:ea typeface="Times New Roman"/>
                          <a:cs typeface="Times New Roman"/>
                        </a:rPr>
                        <a:t>R2.4: Regional bio-optical algorithms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latin typeface="Calibri"/>
                          <a:ea typeface="Times New Roman"/>
                          <a:cs typeface="Times New Roman"/>
                        </a:rPr>
                        <a:t>Working/ Collaborations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623647">
                <a:tc>
                  <a:txBody>
                    <a:bodyPr/>
                    <a:lstStyle/>
                    <a:p>
                      <a:pPr marL="0" marR="0" algn="l">
                        <a:lnSpc>
                          <a:spcPct val="115000"/>
                        </a:lnSpc>
                        <a:spcBef>
                          <a:spcPts val="0"/>
                        </a:spcBef>
                        <a:spcAft>
                          <a:spcPts val="0"/>
                        </a:spcAft>
                      </a:pPr>
                      <a:r>
                        <a:rPr lang="en-US" sz="2000" b="1">
                          <a:latin typeface="Calibri"/>
                          <a:ea typeface="Times New Roman"/>
                          <a:cs typeface="Times New Roman"/>
                        </a:rPr>
                        <a:t>R2.5: Open access to source codes for processing algorithms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623647">
                <a:tc>
                  <a:txBody>
                    <a:bodyPr/>
                    <a:lstStyle/>
                    <a:p>
                      <a:pPr marL="0" marR="0" algn="l">
                        <a:lnSpc>
                          <a:spcPct val="115000"/>
                        </a:lnSpc>
                        <a:spcBef>
                          <a:spcPts val="0"/>
                        </a:spcBef>
                        <a:spcAft>
                          <a:spcPts val="0"/>
                        </a:spcAft>
                      </a:pPr>
                      <a:r>
                        <a:rPr lang="en-US" sz="2000" b="1">
                          <a:latin typeface="Calibri"/>
                          <a:ea typeface="Times New Roman"/>
                          <a:cs typeface="Times New Roman"/>
                        </a:rPr>
                        <a:t>R2.6: Long-term field measurement programs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323532">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R2.7: Validation protocols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323532">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R2.8: Level-3 data products generation</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323532">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R2.9: Ancillary data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available</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algn="ct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cs typeface="Times New Roman"/>
              </a:rPr>
              <a:t>NOAA Contributions to IOCCG INSITU-OCR</a:t>
            </a:r>
            <a:endParaRPr lang="en-US" sz="3200" dirty="0">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5</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graphicFrame>
        <p:nvGraphicFramePr>
          <p:cNvPr id="12" name="Table 11"/>
          <p:cNvGraphicFramePr>
            <a:graphicFrameLocks noGrp="1"/>
          </p:cNvGraphicFramePr>
          <p:nvPr/>
        </p:nvGraphicFramePr>
        <p:xfrm>
          <a:off x="762000" y="1021230"/>
          <a:ext cx="7924800" cy="5414495"/>
        </p:xfrm>
        <a:graphic>
          <a:graphicData uri="http://schemas.openxmlformats.org/drawingml/2006/table">
            <a:tbl>
              <a:tblPr/>
              <a:tblGrid>
                <a:gridCol w="4704664"/>
                <a:gridCol w="3220136"/>
              </a:tblGrid>
              <a:tr h="634469">
                <a:tc>
                  <a:txBody>
                    <a:bodyPr/>
                    <a:lstStyle/>
                    <a:p>
                      <a:pPr marL="0" marR="0" algn="ctr">
                        <a:lnSpc>
                          <a:spcPct val="115000"/>
                        </a:lnSpc>
                        <a:spcBef>
                          <a:spcPts val="0"/>
                        </a:spcBef>
                        <a:spcAft>
                          <a:spcPts val="0"/>
                        </a:spcAft>
                      </a:pPr>
                      <a:r>
                        <a:rPr lang="en-US" sz="2000" b="1">
                          <a:solidFill>
                            <a:srgbClr val="FF0000"/>
                          </a:solidFill>
                          <a:latin typeface="Calibri"/>
                          <a:ea typeface="Times New Roman"/>
                          <a:cs typeface="Times New Roman"/>
                        </a:rPr>
                        <a:t>In situ Data Generation and Handling</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ctr">
                        <a:lnSpc>
                          <a:spcPct val="115000"/>
                        </a:lnSpc>
                        <a:spcBef>
                          <a:spcPts val="0"/>
                        </a:spcBef>
                        <a:spcAft>
                          <a:spcPts val="0"/>
                        </a:spcAft>
                      </a:pPr>
                      <a:r>
                        <a:rPr lang="en-US" sz="2000" b="1">
                          <a:solidFill>
                            <a:srgbClr val="FF0000"/>
                          </a:solidFill>
                          <a:latin typeface="Calibri"/>
                          <a:ea typeface="Times New Roman"/>
                          <a:cs typeface="Times New Roman"/>
                        </a:rPr>
                        <a:t>NOAA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581596">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R3.1: Improving traceability of in situ measurements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in progress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872395">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R3.2: Continuous consolidation and update of measurement protocols</a:t>
                      </a:r>
                      <a:endParaRPr lang="en-US"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participation with community for best practices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301718">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R3.3: Uncertainty budgets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in progress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301718">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R3.4: Quality Assurance of in situ data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in progress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301718">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R3.5: Archival of in situ data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in progress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581596">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R3.6: Community processor for in situ data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in progress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872395">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R3.7:  Priority for variables to be collected</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participation with community for best practices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581596">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R3.8: General coordination of field campaigns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with multiple partners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algn="ct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3200" dirty="0" smtClean="0">
                <a:cs typeface="Times New Roman"/>
              </a:rPr>
              <a:t>NOAA Contributions to IOCCG INSITU-OCR</a:t>
            </a:r>
            <a:endParaRPr kumimoji="0" lang="en-US" sz="32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sp>
        <p:nvSpPr>
          <p:cNvPr id="14"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6</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5" name="Picture 2"/>
          <p:cNvPicPr>
            <a:picLocks noChangeAspect="1" noChangeArrowheads="1"/>
          </p:cNvPicPr>
          <p:nvPr/>
        </p:nvPicPr>
        <p:blipFill>
          <a:blip r:embed="rId5" cstate="print"/>
          <a:srcRect/>
          <a:stretch>
            <a:fillRect/>
          </a:stretch>
        </p:blipFill>
        <p:spPr bwMode="auto">
          <a:xfrm>
            <a:off x="0" y="6324600"/>
            <a:ext cx="4191000" cy="476250"/>
          </a:xfrm>
          <a:prstGeom prst="rect">
            <a:avLst/>
          </a:prstGeom>
          <a:noFill/>
          <a:ln w="9525">
            <a:noFill/>
            <a:miter lim="800000"/>
            <a:headEnd/>
            <a:tailEnd/>
          </a:ln>
        </p:spPr>
      </p:pic>
      <p:graphicFrame>
        <p:nvGraphicFramePr>
          <p:cNvPr id="12" name="Table 11"/>
          <p:cNvGraphicFramePr>
            <a:graphicFrameLocks noGrp="1"/>
          </p:cNvGraphicFramePr>
          <p:nvPr/>
        </p:nvGraphicFramePr>
        <p:xfrm>
          <a:off x="685800" y="1066800"/>
          <a:ext cx="8001000" cy="4509703"/>
        </p:xfrm>
        <a:graphic>
          <a:graphicData uri="http://schemas.openxmlformats.org/drawingml/2006/table">
            <a:tbl>
              <a:tblPr/>
              <a:tblGrid>
                <a:gridCol w="4749901"/>
                <a:gridCol w="3251099"/>
              </a:tblGrid>
              <a:tr h="653983">
                <a:tc>
                  <a:txBody>
                    <a:bodyPr/>
                    <a:lstStyle/>
                    <a:p>
                      <a:pPr marL="0" marR="0" algn="ctr">
                        <a:lnSpc>
                          <a:spcPct val="115000"/>
                        </a:lnSpc>
                        <a:spcBef>
                          <a:spcPts val="0"/>
                        </a:spcBef>
                        <a:spcAft>
                          <a:spcPts val="0"/>
                        </a:spcAft>
                      </a:pPr>
                      <a:r>
                        <a:rPr lang="en-US" sz="2000" b="1">
                          <a:solidFill>
                            <a:srgbClr val="FF0000"/>
                          </a:solidFill>
                          <a:latin typeface="Calibri"/>
                          <a:ea typeface="Times New Roman"/>
                          <a:cs typeface="Times New Roman"/>
                        </a:rPr>
                        <a:t>Information Management and Support</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c>
                  <a:txBody>
                    <a:bodyPr/>
                    <a:lstStyle/>
                    <a:p>
                      <a:pPr marL="0" marR="0" algn="ctr">
                        <a:lnSpc>
                          <a:spcPct val="115000"/>
                        </a:lnSpc>
                        <a:spcBef>
                          <a:spcPts val="0"/>
                        </a:spcBef>
                        <a:spcAft>
                          <a:spcPts val="0"/>
                        </a:spcAft>
                      </a:pPr>
                      <a:r>
                        <a:rPr lang="en-US" sz="2000" b="1" dirty="0">
                          <a:solidFill>
                            <a:srgbClr val="FF0000"/>
                          </a:solidFill>
                          <a:latin typeface="Calibri"/>
                          <a:ea typeface="Times New Roman"/>
                          <a:cs typeface="Times New Roman"/>
                        </a:rPr>
                        <a:t>NOAA</a:t>
                      </a:r>
                      <a:endParaRPr lang="en-US"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r>
              <a:tr h="899226">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R4.1: Accessibility and distribution of large volumes of data</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in progress through CoastWatch/OceanWatch, OSPO and NCEI</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r>
              <a:tr h="599484">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R4.2: Processing capabilities for calibration and validation activities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r>
              <a:tr h="899226">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R4.3: Accessibility to documentation</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Yes, recently revised OC and NOAA/STAR and JPSS website links</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r>
              <a:tr h="310997">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R4.4: Data formats</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CF compliant NetCDF</a:t>
                      </a: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r>
              <a:tr h="599484">
                <a:tc>
                  <a:txBody>
                    <a:bodyPr/>
                    <a:lstStyle/>
                    <a:p>
                      <a:pPr marL="0" marR="0" algn="l">
                        <a:lnSpc>
                          <a:spcPct val="115000"/>
                        </a:lnSpc>
                        <a:spcBef>
                          <a:spcPts val="0"/>
                        </a:spcBef>
                        <a:spcAft>
                          <a:spcPts val="0"/>
                        </a:spcAft>
                      </a:pPr>
                      <a:r>
                        <a:rPr lang="en-US" sz="2000" b="1">
                          <a:solidFill>
                            <a:srgbClr val="000000"/>
                          </a:solidFill>
                          <a:latin typeface="Calibri"/>
                          <a:ea typeface="Times New Roman"/>
                          <a:cs typeface="Times New Roman"/>
                        </a:rPr>
                        <a:t>R4.5: Support for open source data processing and visualization </a:t>
                      </a:r>
                      <a:endParaRPr lang="en-US"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c>
                  <a:txBody>
                    <a:bodyPr/>
                    <a:lstStyle/>
                    <a:p>
                      <a:pPr marL="0" marR="0" algn="l">
                        <a:lnSpc>
                          <a:spcPct val="115000"/>
                        </a:lnSpc>
                        <a:spcBef>
                          <a:spcPts val="0"/>
                        </a:spcBef>
                        <a:spcAft>
                          <a:spcPts val="0"/>
                        </a:spcAft>
                      </a:pPr>
                      <a:r>
                        <a:rPr lang="en-US" sz="2000" b="1" dirty="0">
                          <a:solidFill>
                            <a:srgbClr val="000000"/>
                          </a:solidFill>
                          <a:latin typeface="Calibri"/>
                          <a:ea typeface="Times New Roman"/>
                          <a:cs typeface="Times New Roman"/>
                        </a:rPr>
                        <a:t>Yes, in progress through </a:t>
                      </a:r>
                      <a:r>
                        <a:rPr lang="en-US" sz="2000" b="1" dirty="0" err="1">
                          <a:solidFill>
                            <a:srgbClr val="000000"/>
                          </a:solidFill>
                          <a:latin typeface="Calibri"/>
                          <a:ea typeface="Times New Roman"/>
                          <a:cs typeface="Times New Roman"/>
                        </a:rPr>
                        <a:t>CoastWatch</a:t>
                      </a:r>
                      <a:r>
                        <a:rPr lang="en-US" sz="2000" b="1" dirty="0">
                          <a:solidFill>
                            <a:srgbClr val="000000"/>
                          </a:solidFill>
                          <a:latin typeface="Calibri"/>
                          <a:ea typeface="Times New Roman"/>
                          <a:cs typeface="Times New Roman"/>
                        </a:rPr>
                        <a:t>/OceanWatch</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6E1"/>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7</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807657" y="68759"/>
            <a:ext cx="7498143" cy="769441"/>
          </a:xfrm>
          <a:prstGeom prst="rect">
            <a:avLst/>
          </a:prstGeom>
          <a:noFill/>
        </p:spPr>
        <p:txBody>
          <a:bodyPr wrap="none" rtlCol="0">
            <a:spAutoFit/>
          </a:bodyPr>
          <a:lstStyle/>
          <a:p>
            <a:r>
              <a:rPr lang="en-US" sz="4400" dirty="0" smtClean="0">
                <a:cs typeface="Times New Roman"/>
              </a:rPr>
              <a:t>NOAA End-to-End Ocean </a:t>
            </a:r>
            <a:r>
              <a:rPr lang="en-US" sz="4400" dirty="0" err="1" smtClean="0">
                <a:cs typeface="Times New Roman"/>
              </a:rPr>
              <a:t>Colour</a:t>
            </a:r>
            <a:endParaRPr lang="en-US" sz="4400" dirty="0" smtClean="0">
              <a:cs typeface="Times New Roman"/>
            </a:endParaRPr>
          </a:p>
        </p:txBody>
      </p:sp>
      <p:sp useBgFill="1">
        <p:nvSpPr>
          <p:cNvPr id="10" name="Content Placeholder 2"/>
          <p:cNvSpPr txBox="1">
            <a:spLocks/>
          </p:cNvSpPr>
          <p:nvPr/>
        </p:nvSpPr>
        <p:spPr>
          <a:xfrm>
            <a:off x="609600" y="1143000"/>
            <a:ext cx="8305800" cy="5257800"/>
          </a:xfrm>
          <a:prstGeom prst="rect">
            <a:avLst/>
          </a:prstGeom>
        </p:spPr>
        <p:txBody>
          <a:bodyPr vert="horz" lIns="91440" tIns="45720" rIns="91440" bIns="45720" rtlCol="0">
            <a:noAutofit/>
          </a:bodyPr>
          <a:lstStyle/>
          <a:p>
            <a:pPr marL="0" lvl="1">
              <a:lnSpc>
                <a:spcPct val="115000"/>
              </a:lnSpc>
              <a:defRPr/>
            </a:pPr>
            <a:r>
              <a:rPr lang="en-US" sz="2800" b="1" i="1" dirty="0" smtClean="0">
                <a:solidFill>
                  <a:srgbClr val="FF0000"/>
                </a:solidFill>
                <a:latin typeface="+mj-lt"/>
                <a:cs typeface="Times New Roman" pitchFamily="18" charset="0"/>
              </a:rPr>
              <a:t>NOAA’s End-to-End Ocean </a:t>
            </a:r>
            <a:r>
              <a:rPr lang="en-US" sz="2800" b="1" i="1" dirty="0" err="1" smtClean="0">
                <a:solidFill>
                  <a:srgbClr val="FF0000"/>
                </a:solidFill>
                <a:latin typeface="+mj-lt"/>
                <a:cs typeface="Times New Roman" pitchFamily="18" charset="0"/>
              </a:rPr>
              <a:t>Colour</a:t>
            </a:r>
            <a:r>
              <a:rPr lang="en-US" sz="2800" b="1" i="1" dirty="0" smtClean="0">
                <a:solidFill>
                  <a:srgbClr val="FF0000"/>
                </a:solidFill>
                <a:latin typeface="+mj-lt"/>
                <a:cs typeface="Times New Roman" pitchFamily="18" charset="0"/>
              </a:rPr>
              <a:t>:</a:t>
            </a:r>
          </a:p>
          <a:p>
            <a:pPr marL="0" lvl="1">
              <a:lnSpc>
                <a:spcPct val="115000"/>
              </a:lnSpc>
              <a:buFont typeface="Arial" pitchFamily="34" charset="0"/>
              <a:buChar char="•"/>
              <a:defRPr/>
            </a:pPr>
            <a:r>
              <a:rPr lang="en-US" sz="2000" b="1" dirty="0" smtClean="0">
                <a:latin typeface="+mj-lt"/>
              </a:rPr>
              <a:t> Multi-Sensor </a:t>
            </a:r>
            <a:r>
              <a:rPr lang="en-US" sz="2000" b="1" dirty="0" smtClean="0">
                <a:latin typeface="+mj-lt"/>
              </a:rPr>
              <a:t>Level-1 to Level-2 (</a:t>
            </a:r>
            <a:r>
              <a:rPr lang="en-US" sz="2000" b="1" dirty="0" smtClean="0">
                <a:latin typeface="+mj-lt"/>
                <a:cs typeface="Times New Roman" pitchFamily="18" charset="0"/>
              </a:rPr>
              <a:t>MSL12) - </a:t>
            </a:r>
            <a:r>
              <a:rPr lang="en-US" sz="2000" b="1" dirty="0" smtClean="0">
                <a:latin typeface="+mj-lt"/>
              </a:rPr>
              <a:t>Measurement-based, mission </a:t>
            </a:r>
            <a:r>
              <a:rPr lang="en-US" sz="2000" b="1" dirty="0" smtClean="0">
                <a:latin typeface="+mj-lt"/>
              </a:rPr>
              <a:t>  </a:t>
            </a:r>
          </a:p>
          <a:p>
            <a:pPr marL="0" lvl="1">
              <a:lnSpc>
                <a:spcPct val="115000"/>
              </a:lnSpc>
              <a:defRPr/>
            </a:pPr>
            <a:r>
              <a:rPr lang="en-US" sz="2000" b="1" dirty="0" smtClean="0">
                <a:latin typeface="+mj-lt"/>
              </a:rPr>
              <a:t>   agnostic </a:t>
            </a:r>
            <a:r>
              <a:rPr lang="en-US" sz="2000" dirty="0" smtClean="0">
                <a:solidFill>
                  <a:srgbClr val="0000FF"/>
                </a:solidFill>
                <a:latin typeface="+mj-lt"/>
              </a:rPr>
              <a:t>ocean color data processing system</a:t>
            </a:r>
            <a:r>
              <a:rPr lang="en-US" sz="2000" b="1" dirty="0" smtClean="0">
                <a:solidFill>
                  <a:srgbClr val="0000FF"/>
                </a:solidFill>
                <a:latin typeface="+mj-lt"/>
              </a:rPr>
              <a:t>.</a:t>
            </a:r>
            <a:endParaRPr kumimoji="0" lang="en-US" sz="2000" b="0" i="0" u="none" strike="noStrike" kern="1200" cap="none" spc="0" normalizeH="0" baseline="0" noProof="0" dirty="0" smtClean="0">
              <a:ln>
                <a:noFill/>
              </a:ln>
              <a:solidFill>
                <a:srgbClr val="0000FF"/>
              </a:solidFill>
              <a:effectLst/>
              <a:uLnTx/>
              <a:uFillTx/>
              <a:latin typeface="+mj-lt"/>
              <a:ea typeface="+mn-ea"/>
              <a:cs typeface="Times New Roman"/>
            </a:endParaRPr>
          </a:p>
          <a:p>
            <a:pPr marL="457200" marR="0" lvl="1" indent="0" defTabSz="914400" rtl="0" eaLnBrk="1" fontAlgn="auto" latinLnBrk="0" hangingPunct="1">
              <a:lnSpc>
                <a:spcPct val="115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smtClean="0">
                <a:ln>
                  <a:noFill/>
                </a:ln>
                <a:effectLst/>
                <a:uLnTx/>
                <a:uFillTx/>
                <a:latin typeface="+mj-lt"/>
                <a:ea typeface="+mn-ea"/>
                <a:cs typeface="Times New Roman"/>
              </a:rPr>
              <a:t>Level-0 (or Raw Data Records (RDR)) to Level-1B (or Sensor Data Records (SDR)).</a:t>
            </a:r>
          </a:p>
          <a:p>
            <a:pPr marL="457200" marR="0" lvl="1" indent="0" defTabSz="914400" rtl="0" eaLnBrk="1" fontAlgn="auto" latinLnBrk="0" hangingPunct="1">
              <a:lnSpc>
                <a:spcPct val="115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smtClean="0">
                <a:ln>
                  <a:noFill/>
                </a:ln>
                <a:effectLst/>
                <a:uLnTx/>
                <a:uFillTx/>
                <a:latin typeface="+mj-lt"/>
                <a:ea typeface="+mn-ea"/>
                <a:cs typeface="Times New Roman"/>
              </a:rPr>
              <a:t>Level-1B (SDR) to ocean color Level-2 (Environmental Data Records (EDR).</a:t>
            </a:r>
          </a:p>
          <a:p>
            <a:pPr marL="457200" marR="0" lvl="1" indent="0" defTabSz="914400" rtl="0" eaLnBrk="1" fontAlgn="auto" latinLnBrk="0" hangingPunct="1">
              <a:lnSpc>
                <a:spcPct val="115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smtClean="0">
                <a:ln>
                  <a:noFill/>
                </a:ln>
                <a:effectLst/>
                <a:uLnTx/>
                <a:uFillTx/>
                <a:latin typeface="+mj-lt"/>
                <a:ea typeface="+mn-ea"/>
                <a:cs typeface="Times New Roman"/>
              </a:rPr>
              <a:t>Level-2 (EDR) to global Level-3 (e.g.,</a:t>
            </a:r>
            <a:r>
              <a:rPr kumimoji="0" lang="en-US" sz="1600" b="0" i="0" u="none" strike="noStrike" kern="1200" cap="none" spc="0" normalizeH="0" noProof="0" dirty="0" smtClean="0">
                <a:ln>
                  <a:noFill/>
                </a:ln>
                <a:effectLst/>
                <a:uLnTx/>
                <a:uFillTx/>
                <a:latin typeface="+mj-lt"/>
                <a:ea typeface="+mn-ea"/>
                <a:cs typeface="Times New Roman"/>
              </a:rPr>
              <a:t> </a:t>
            </a:r>
            <a:r>
              <a:rPr kumimoji="0" lang="en-US" sz="1600" b="0" i="0" u="none" strike="noStrike" kern="1200" cap="none" spc="0" normalizeH="0" baseline="0" noProof="0" dirty="0" smtClean="0">
                <a:ln>
                  <a:noFill/>
                </a:ln>
                <a:effectLst/>
                <a:uLnTx/>
                <a:uFillTx/>
                <a:latin typeface="+mj-lt"/>
                <a:ea typeface="+mn-ea"/>
                <a:cs typeface="Times New Roman"/>
              </a:rPr>
              <a:t>routine daily, 8-day, monthly, and climatology data/images).</a:t>
            </a:r>
            <a:endParaRPr kumimoji="0" lang="en-US" sz="2000" b="0" i="0" u="none" strike="noStrike" kern="1200" cap="none" spc="0" normalizeH="0" baseline="0" noProof="0" dirty="0" smtClean="0">
              <a:ln>
                <a:noFill/>
              </a:ln>
              <a:effectLst/>
              <a:uLnTx/>
              <a:uFillTx/>
              <a:latin typeface="+mj-lt"/>
              <a:ea typeface="+mn-ea"/>
              <a:cs typeface="Times New Roman"/>
            </a:endParaRPr>
          </a:p>
          <a:p>
            <a:pPr lvl="0">
              <a:lnSpc>
                <a:spcPct val="105000"/>
              </a:lnSpc>
              <a:spcBef>
                <a:spcPts val="538"/>
              </a:spcBef>
              <a:buFont typeface="Arial" pitchFamily="34" charset="0"/>
              <a:buChar char="•"/>
              <a:defRPr/>
            </a:pPr>
            <a:r>
              <a:rPr lang="en-US" sz="2000" b="1" dirty="0" smtClean="0">
                <a:latin typeface="+mj-lt"/>
                <a:cs typeface="Times New Roman" pitchFamily="18" charset="0"/>
              </a:rPr>
              <a:t> On-orbit </a:t>
            </a:r>
            <a:r>
              <a:rPr lang="en-US" sz="2000" b="1" dirty="0" smtClean="0">
                <a:latin typeface="+mj-lt"/>
                <a:cs typeface="Times New Roman" pitchFamily="18" charset="0"/>
              </a:rPr>
              <a:t>instrument calibration</a:t>
            </a:r>
            <a:r>
              <a:rPr lang="en-US" sz="2000" dirty="0" smtClean="0">
                <a:solidFill>
                  <a:srgbClr val="0070C0"/>
                </a:solidFill>
                <a:latin typeface="+mj-lt"/>
                <a:cs typeface="Times New Roman" pitchFamily="18" charset="0"/>
              </a:rPr>
              <a:t> </a:t>
            </a:r>
            <a:r>
              <a:rPr lang="en-US" sz="2000" dirty="0" smtClean="0">
                <a:solidFill>
                  <a:srgbClr val="0000FF"/>
                </a:solidFill>
                <a:latin typeface="+mj-lt"/>
                <a:cs typeface="Times New Roman" pitchFamily="18" charset="0"/>
              </a:rPr>
              <a:t>(</a:t>
            </a:r>
            <a:r>
              <a:rPr lang="en-US" sz="2000" dirty="0" smtClean="0">
                <a:solidFill>
                  <a:srgbClr val="0000FF"/>
                </a:solidFill>
                <a:latin typeface="+mj-lt"/>
                <a:cs typeface="Times New Roman" pitchFamily="18" charset="0"/>
              </a:rPr>
              <a:t>solar/lunar</a:t>
            </a:r>
            <a:r>
              <a:rPr lang="en-US" sz="2000" dirty="0" smtClean="0">
                <a:solidFill>
                  <a:srgbClr val="0000FF"/>
                </a:solidFill>
                <a:latin typeface="+mj-lt"/>
                <a:cs typeface="Times New Roman" pitchFamily="18" charset="0"/>
              </a:rPr>
              <a:t>) for </a:t>
            </a:r>
            <a:r>
              <a:rPr lang="en-US" sz="2000" dirty="0" smtClean="0">
                <a:solidFill>
                  <a:srgbClr val="0000FF"/>
                </a:solidFill>
                <a:latin typeface="+mj-lt"/>
                <a:cs typeface="Times New Roman" pitchFamily="18" charset="0"/>
              </a:rPr>
              <a:t>OCR data processing</a:t>
            </a:r>
            <a:r>
              <a:rPr lang="en-US" sz="2000" dirty="0" smtClean="0">
                <a:solidFill>
                  <a:srgbClr val="0000FF"/>
                </a:solidFill>
                <a:latin typeface="+mj-lt"/>
                <a:cs typeface="Times New Roman" pitchFamily="18" charset="0"/>
              </a:rPr>
              <a:t>.</a:t>
            </a:r>
          </a:p>
          <a:p>
            <a:pPr>
              <a:lnSpc>
                <a:spcPct val="105000"/>
              </a:lnSpc>
              <a:spcBef>
                <a:spcPts val="538"/>
              </a:spcBef>
              <a:buFont typeface="Arial" pitchFamily="34" charset="0"/>
              <a:buChar char="•"/>
              <a:defRPr/>
            </a:pPr>
            <a:r>
              <a:rPr lang="en-US" sz="2000" b="1" dirty="0" smtClean="0">
                <a:latin typeface="+mj-lt"/>
                <a:cs typeface="Times New Roman" pitchFamily="18" charset="0"/>
              </a:rPr>
              <a:t> Validation </a:t>
            </a:r>
            <a:r>
              <a:rPr lang="en-US" sz="2000" b="1" dirty="0" smtClean="0">
                <a:latin typeface="+mj-lt"/>
                <a:cs typeface="Times New Roman" pitchFamily="18" charset="0"/>
              </a:rPr>
              <a:t>and Quality Monitoring</a:t>
            </a:r>
          </a:p>
          <a:p>
            <a:pPr marL="0" marR="0" lvl="0" indent="0" defTabSz="914400" rtl="0" eaLnBrk="1" fontAlgn="auto" latinLnBrk="0" hangingPunct="1">
              <a:lnSpc>
                <a:spcPct val="105000"/>
              </a:lnSpc>
              <a:spcBef>
                <a:spcPts val="538"/>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mj-lt"/>
                <a:ea typeface="+mn-ea"/>
                <a:cs typeface="Times New Roman"/>
              </a:rPr>
              <a:t> In </a:t>
            </a:r>
            <a:r>
              <a:rPr kumimoji="0" lang="en-US" sz="2000" b="1" i="0" u="none" strike="noStrike" kern="1200" cap="none" spc="0" normalizeH="0" baseline="0" noProof="0" dirty="0" smtClean="0">
                <a:ln>
                  <a:noFill/>
                </a:ln>
                <a:effectLst/>
                <a:uLnTx/>
                <a:uFillTx/>
                <a:latin typeface="+mj-lt"/>
                <a:ea typeface="+mn-ea"/>
                <a:cs typeface="Times New Roman"/>
              </a:rPr>
              <a:t>situ data collections for Cal/Val activities,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e.g., MOBY, AERONET-OC sites,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 </a:t>
            </a:r>
            <a:r>
              <a:rPr kumimoji="0" lang="en-US" sz="2000" i="0" u="none" strike="noStrike" kern="1200" cap="none" spc="0" normalizeH="0" noProof="0" dirty="0" smtClean="0">
                <a:ln>
                  <a:noFill/>
                </a:ln>
                <a:solidFill>
                  <a:srgbClr val="0000FF"/>
                </a:solidFill>
                <a:effectLst/>
                <a:uLnTx/>
                <a:uFillTx/>
                <a:latin typeface="+mj-lt"/>
                <a:ea typeface="+mn-ea"/>
                <a:cs typeface="Times New Roman"/>
              </a:rPr>
              <a:t>   </a:t>
            </a:r>
          </a:p>
          <a:p>
            <a:pPr marL="0" marR="0" lvl="0" indent="0" defTabSz="914400" rtl="0" eaLnBrk="1" fontAlgn="auto" latinLnBrk="0" hangingPunct="1">
              <a:lnSpc>
                <a:spcPct val="105000"/>
              </a:lnSpc>
              <a:spcBef>
                <a:spcPts val="538"/>
              </a:spcBef>
              <a:spcAft>
                <a:spcPts val="0"/>
              </a:spcAft>
              <a:buClrTx/>
              <a:buSzTx/>
              <a:tabLst/>
              <a:defRPr/>
            </a:pPr>
            <a:r>
              <a:rPr lang="en-US" sz="2000" dirty="0" smtClean="0">
                <a:solidFill>
                  <a:srgbClr val="0000FF"/>
                </a:solidFill>
                <a:latin typeface="+mj-lt"/>
                <a:cs typeface="Times New Roman"/>
              </a:rPr>
              <a:t> </a:t>
            </a:r>
            <a:r>
              <a:rPr lang="en-US" sz="2000" dirty="0" smtClean="0">
                <a:solidFill>
                  <a:srgbClr val="0000FF"/>
                </a:solidFill>
                <a:latin typeface="+mj-lt"/>
                <a:cs typeface="Times New Roman"/>
              </a:rPr>
              <a:t>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NOAA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dedicated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VIIRS validation cruises,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etc.</a:t>
            </a:r>
          </a:p>
          <a:p>
            <a:pPr marL="0" marR="0" lvl="0" indent="0" defTabSz="914400" rtl="0" eaLnBrk="1" fontAlgn="auto" latinLnBrk="0" hangingPunct="1">
              <a:lnSpc>
                <a:spcPct val="105000"/>
              </a:lnSpc>
              <a:spcBef>
                <a:spcPts val="538"/>
              </a:spcBef>
              <a:spcAft>
                <a:spcPts val="0"/>
              </a:spcAft>
              <a:buClrTx/>
              <a:buSzTx/>
              <a:buFont typeface="Arial" pitchFamily="34" charset="0"/>
              <a:buChar char="•"/>
              <a:tabLst/>
              <a:defRPr/>
            </a:pPr>
            <a:r>
              <a:rPr lang="en-US" sz="2000" b="1" dirty="0" smtClean="0">
                <a:latin typeface="+mj-lt"/>
                <a:cs typeface="Times New Roman"/>
              </a:rPr>
              <a:t> Data </a:t>
            </a:r>
            <a:r>
              <a:rPr lang="en-US" sz="2000" b="1" dirty="0" smtClean="0">
                <a:latin typeface="+mj-lt"/>
                <a:cs typeface="Times New Roman"/>
              </a:rPr>
              <a:t>distribution - </a:t>
            </a:r>
            <a:r>
              <a:rPr lang="en-US" sz="2000" dirty="0" smtClean="0">
                <a:solidFill>
                  <a:srgbClr val="0000FF"/>
                </a:solidFill>
                <a:latin typeface="+mj-lt"/>
                <a:cs typeface="Times New Roman"/>
              </a:rPr>
              <a:t>through NOAA CoastWatch/OceanWatch; </a:t>
            </a:r>
            <a:r>
              <a:rPr lang="en-US" sz="2000" dirty="0" smtClean="0">
                <a:solidFill>
                  <a:srgbClr val="0000FF"/>
                </a:solidFill>
                <a:latin typeface="+mj-lt"/>
                <a:cs typeface="Times New Roman"/>
              </a:rPr>
              <a:t>OSPO; NCEI</a:t>
            </a:r>
            <a:endParaRPr lang="en-US" sz="2000" dirty="0" smtClean="0">
              <a:solidFill>
                <a:srgbClr val="0000FF"/>
              </a:solidFill>
              <a:latin typeface="+mj-lt"/>
              <a:cs typeface="Times New Roman"/>
            </a:endParaRPr>
          </a:p>
          <a:p>
            <a:pPr marL="0" marR="0" lvl="0" indent="0" defTabSz="914400" rtl="0" eaLnBrk="1" fontAlgn="auto" latinLnBrk="0" hangingPunct="1">
              <a:lnSpc>
                <a:spcPct val="105000"/>
              </a:lnSpc>
              <a:spcBef>
                <a:spcPts val="538"/>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mj-lt"/>
                <a:ea typeface="+mn-ea"/>
                <a:cs typeface="Times New Roman"/>
              </a:rPr>
              <a:t> Data </a:t>
            </a:r>
            <a:r>
              <a:rPr kumimoji="0" lang="en-US" sz="2000" b="1" i="0" u="none" strike="noStrike" kern="1200" cap="none" spc="0" normalizeH="0" baseline="0" noProof="0" dirty="0" smtClean="0">
                <a:ln>
                  <a:noFill/>
                </a:ln>
                <a:effectLst/>
                <a:uLnTx/>
                <a:uFillTx/>
                <a:latin typeface="+mj-lt"/>
                <a:ea typeface="+mn-ea"/>
                <a:cs typeface="Times New Roman"/>
              </a:rPr>
              <a:t>archiving – </a:t>
            </a:r>
            <a:r>
              <a:rPr kumimoji="0" lang="en-US" sz="2000" i="0" u="none" strike="noStrike" kern="1200" cap="none" spc="0" normalizeH="0" baseline="0" noProof="0" dirty="0" smtClean="0">
                <a:ln>
                  <a:noFill/>
                </a:ln>
                <a:solidFill>
                  <a:srgbClr val="0000FF"/>
                </a:solidFill>
                <a:effectLst/>
                <a:uLnTx/>
                <a:uFillTx/>
                <a:latin typeface="+mj-lt"/>
                <a:ea typeface="+mn-ea"/>
                <a:cs typeface="Times New Roman"/>
              </a:rPr>
              <a:t>NCEI (NOAA Centers for Environmental Information)</a:t>
            </a:r>
            <a:endParaRPr kumimoji="0" lang="en-US" sz="2000" b="0" i="0" u="none" strike="noStrike" kern="1200" cap="none" spc="0" normalizeH="0" baseline="0" noProof="0" dirty="0" smtClean="0">
              <a:ln>
                <a:noFill/>
              </a:ln>
              <a:effectLst/>
              <a:uLnTx/>
              <a:uFillTx/>
              <a:latin typeface="Times New Roman"/>
              <a:ea typeface="+mn-ea"/>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pic>
        <p:nvPicPr>
          <p:cNvPr id="8" name="Picture 13" descr="star.png"/>
          <p:cNvPicPr>
            <a:picLocks noChangeAspect="1"/>
          </p:cNvPicPr>
          <p:nvPr/>
        </p:nvPicPr>
        <p:blipFill>
          <a:blip r:embed="rId2"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253413" y="0"/>
            <a:ext cx="876300" cy="876300"/>
          </a:xfrm>
          <a:prstGeom prst="rect">
            <a:avLst/>
          </a:prstGeom>
          <a:noFill/>
          <a:ln w="9525">
            <a:noFill/>
            <a:miter lim="800000"/>
            <a:headEnd/>
            <a:tailEnd/>
          </a:ln>
        </p:spPr>
      </p:pic>
      <p:sp>
        <p:nvSpPr>
          <p:cNvPr id="12"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8</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026" name="Picture 2"/>
          <p:cNvPicPr>
            <a:picLocks noChangeAspect="1" noChangeArrowheads="1"/>
          </p:cNvPicPr>
          <p:nvPr/>
        </p:nvPicPr>
        <p:blipFill>
          <a:blip r:embed="rId4" cstate="print"/>
          <a:srcRect/>
          <a:stretch>
            <a:fillRect/>
          </a:stretch>
        </p:blipFill>
        <p:spPr bwMode="auto">
          <a:xfrm>
            <a:off x="0" y="6324600"/>
            <a:ext cx="4191000" cy="476250"/>
          </a:xfrm>
          <a:prstGeom prst="rect">
            <a:avLst/>
          </a:prstGeom>
          <a:noFill/>
          <a:ln w="9525">
            <a:noFill/>
            <a:miter lim="800000"/>
            <a:headEnd/>
            <a:tailEnd/>
          </a:ln>
        </p:spPr>
      </p:pic>
      <p:sp>
        <p:nvSpPr>
          <p:cNvPr id="15" name="TextBox 14"/>
          <p:cNvSpPr txBox="1"/>
          <p:nvPr/>
        </p:nvSpPr>
        <p:spPr>
          <a:xfrm>
            <a:off x="719760" y="68759"/>
            <a:ext cx="7814640" cy="769441"/>
          </a:xfrm>
          <a:prstGeom prst="rect">
            <a:avLst/>
          </a:prstGeom>
          <a:noFill/>
        </p:spPr>
        <p:txBody>
          <a:bodyPr wrap="none" rtlCol="0">
            <a:spAutoFit/>
          </a:bodyPr>
          <a:lstStyle/>
          <a:p>
            <a:r>
              <a:rPr lang="en-US" sz="4400" dirty="0" smtClean="0"/>
              <a:t>NOAA VIIRS ocean color products</a:t>
            </a:r>
          </a:p>
        </p:txBody>
      </p:sp>
      <p:sp>
        <p:nvSpPr>
          <p:cNvPr id="17" name="Rectangle 3"/>
          <p:cNvSpPr txBox="1">
            <a:spLocks/>
          </p:cNvSpPr>
          <p:nvPr/>
        </p:nvSpPr>
        <p:spPr>
          <a:xfrm>
            <a:off x="381000" y="914400"/>
            <a:ext cx="8382000" cy="5545666"/>
          </a:xfrm>
          <a:prstGeom prst="rect">
            <a:avLst/>
          </a:prstGeom>
          <a:noFill/>
          <a:ln/>
        </p:spPr>
        <p:txBody>
          <a:bodyPr vert="horz" lIns="90297" tIns="44357" rIns="90297" bIns="44357" rtlCol="0">
            <a:normAutofit fontScale="85000" lnSpcReduction="20000"/>
          </a:bodyPr>
          <a:lstStyle/>
          <a:p>
            <a:pPr marL="0" marR="0" lvl="0" indent="0" defTabSz="914400" rtl="0" eaLnBrk="1" fontAlgn="auto" latinLnBrk="0" hangingPunct="1">
              <a:lnSpc>
                <a:spcPct val="95000"/>
              </a:lnSpc>
              <a:spcBef>
                <a:spcPct val="20000"/>
              </a:spcBef>
              <a:spcAft>
                <a:spcPts val="0"/>
              </a:spcAft>
              <a:buClrTx/>
              <a:buSzTx/>
              <a:tabLst/>
              <a:defRPr/>
            </a:pPr>
            <a:r>
              <a:rPr kumimoji="0" lang="en-US" sz="2400" b="0" i="0" u="none" strike="noStrike" kern="1200" cap="none" spc="0" normalizeH="0" baseline="0" noProof="0" dirty="0" smtClean="0">
                <a:ln>
                  <a:noFill/>
                </a:ln>
                <a:solidFill>
                  <a:srgbClr val="FF0000"/>
                </a:solidFill>
                <a:effectLst/>
                <a:uLnTx/>
                <a:uFillTx/>
                <a:ea typeface="+mn-ea"/>
                <a:cs typeface="+mn-cs"/>
              </a:rPr>
              <a:t>MSL12 (Multi-Sensor Level-1 to Level-2 (MSL12)</a:t>
            </a:r>
            <a:r>
              <a:rPr lang="en-US" sz="2400" noProof="0" dirty="0" smtClean="0">
                <a:solidFill>
                  <a:srgbClr val="FF0000"/>
                </a:solidFill>
              </a:rPr>
              <a:t> </a:t>
            </a:r>
          </a:p>
          <a:p>
            <a:pPr>
              <a:lnSpc>
                <a:spcPct val="95000"/>
              </a:lnSpc>
              <a:spcBef>
                <a:spcPct val="20000"/>
              </a:spcBef>
              <a:defRPr/>
            </a:pPr>
            <a:r>
              <a:rPr lang="en-US" sz="2400" b="1" dirty="0" smtClean="0">
                <a:solidFill>
                  <a:srgbClr val="0070C0"/>
                </a:solidFill>
              </a:rPr>
              <a:t>- </a:t>
            </a:r>
            <a:r>
              <a:rPr lang="en-US" sz="2400" b="1" dirty="0" smtClean="0">
                <a:solidFill>
                  <a:srgbClr val="0000FF"/>
                </a:solidFill>
              </a:rPr>
              <a:t>The official VIIRS ocean color data processing system.</a:t>
            </a:r>
          </a:p>
          <a:p>
            <a:pPr>
              <a:lnSpc>
                <a:spcPct val="95000"/>
              </a:lnSpc>
              <a:spcBef>
                <a:spcPct val="20000"/>
              </a:spcBef>
              <a:buFontTx/>
              <a:buChar char="-"/>
              <a:defRPr/>
            </a:pPr>
            <a:r>
              <a:rPr lang="en-US" sz="2400" b="1" dirty="0" smtClean="0">
                <a:solidFill>
                  <a:srgbClr val="0000FF"/>
                </a:solidFill>
              </a:rPr>
              <a:t> </a:t>
            </a:r>
            <a:r>
              <a:rPr lang="en-US" sz="2400" b="1" dirty="0" smtClean="0">
                <a:solidFill>
                  <a:srgbClr val="0000FF"/>
                </a:solidFill>
              </a:rPr>
              <a:t>Routine </a:t>
            </a:r>
            <a:r>
              <a:rPr lang="en-US" sz="2400" b="1" dirty="0" smtClean="0">
                <a:solidFill>
                  <a:srgbClr val="0000FF"/>
                </a:solidFill>
              </a:rPr>
              <a:t>ocean color data processing since VIIRS launch</a:t>
            </a:r>
            <a:r>
              <a:rPr lang="en-US" sz="2400" dirty="0" smtClean="0">
                <a:solidFill>
                  <a:srgbClr val="0000FF"/>
                </a:solidFill>
              </a:rPr>
              <a:t>.</a:t>
            </a:r>
          </a:p>
          <a:p>
            <a:pPr>
              <a:lnSpc>
                <a:spcPct val="95000"/>
              </a:lnSpc>
              <a:spcBef>
                <a:spcPct val="20000"/>
              </a:spcBef>
              <a:buFontTx/>
              <a:buChar char="-"/>
              <a:defRPr/>
            </a:pPr>
            <a:r>
              <a:rPr lang="en-US" sz="2400" b="1" dirty="0" smtClean="0">
                <a:solidFill>
                  <a:srgbClr val="0000FF"/>
                </a:solidFill>
              </a:rPr>
              <a:t>- Two data streams (NRT and Science Quality)</a:t>
            </a:r>
          </a:p>
          <a:p>
            <a:pPr>
              <a:lnSpc>
                <a:spcPct val="95000"/>
              </a:lnSpc>
              <a:spcBef>
                <a:spcPct val="20000"/>
              </a:spcBef>
              <a:buFontTx/>
              <a:buChar char="-"/>
              <a:defRPr/>
            </a:pPr>
            <a:endParaRPr kumimoji="0" lang="en-US" sz="2400" b="0" i="0" u="none" strike="noStrike" kern="1200" cap="none" spc="0" normalizeH="0" baseline="0" noProof="0" dirty="0" smtClean="0">
              <a:ln>
                <a:noFill/>
              </a:ln>
              <a:solidFill>
                <a:srgbClr val="0000FF"/>
              </a:solidFill>
              <a:effectLst/>
              <a:uLnTx/>
              <a:uFillTx/>
              <a:ea typeface="+mn-ea"/>
              <a:cs typeface="+mn-cs"/>
            </a:endParaRPr>
          </a:p>
          <a:p>
            <a:pPr lvl="0">
              <a:lnSpc>
                <a:spcPct val="80000"/>
              </a:lnSpc>
              <a:spcBef>
                <a:spcPct val="20000"/>
              </a:spcBef>
              <a:defRPr/>
            </a:pPr>
            <a:r>
              <a:rPr lang="en-US" sz="2000" b="1" dirty="0" smtClean="0">
                <a:cs typeface="Times New Roman"/>
              </a:rPr>
              <a:t>MSL12 Inputs</a:t>
            </a:r>
            <a:r>
              <a:rPr lang="en-US" sz="2000" dirty="0" smtClean="0">
                <a:cs typeface="Times New Roman"/>
              </a:rPr>
              <a:t>: </a:t>
            </a:r>
          </a:p>
          <a:p>
            <a:pPr lvl="2">
              <a:lnSpc>
                <a:spcPct val="95000"/>
              </a:lnSpc>
              <a:spcBef>
                <a:spcPts val="600"/>
              </a:spcBef>
              <a:buFont typeface="Wingdings" pitchFamily="2" charset="2"/>
              <a:buChar char="ü"/>
              <a:defRPr/>
            </a:pPr>
            <a:r>
              <a:rPr lang="en-US" sz="2000" dirty="0" smtClean="0">
                <a:cs typeface="Times New Roman"/>
              </a:rPr>
              <a:t>VIIRS:  </a:t>
            </a:r>
            <a:r>
              <a:rPr lang="en-US" sz="2000" b="1" dirty="0" smtClean="0">
                <a:cs typeface="Times New Roman"/>
              </a:rPr>
              <a:t>Visible</a:t>
            </a:r>
            <a:r>
              <a:rPr lang="en-US" sz="2000" dirty="0" smtClean="0">
                <a:cs typeface="Times New Roman"/>
              </a:rPr>
              <a:t> M1-M7; </a:t>
            </a:r>
            <a:r>
              <a:rPr lang="en-US" sz="2000" b="1" dirty="0" smtClean="0">
                <a:cs typeface="Times New Roman"/>
              </a:rPr>
              <a:t>SWIR</a:t>
            </a:r>
            <a:r>
              <a:rPr lang="en-US" sz="2000" dirty="0" smtClean="0">
                <a:cs typeface="Times New Roman"/>
              </a:rPr>
              <a:t> M8, M10, and M11 bands; Operational </a:t>
            </a:r>
            <a:r>
              <a:rPr lang="en-US" sz="2000" b="1" dirty="0" smtClean="0">
                <a:cs typeface="Times New Roman"/>
              </a:rPr>
              <a:t>SDR</a:t>
            </a:r>
          </a:p>
          <a:p>
            <a:pPr lvl="2">
              <a:lnSpc>
                <a:spcPct val="95000"/>
              </a:lnSpc>
              <a:buFont typeface="Wingdings" pitchFamily="2" charset="2"/>
              <a:buChar char="ü"/>
              <a:defRPr/>
            </a:pPr>
            <a:r>
              <a:rPr lang="en-US" sz="2000" dirty="0" smtClean="0">
                <a:cs typeface="Times New Roman"/>
              </a:rPr>
              <a:t>Terrain-corrected geo-location file</a:t>
            </a:r>
          </a:p>
          <a:p>
            <a:pPr lvl="2">
              <a:lnSpc>
                <a:spcPct val="95000"/>
              </a:lnSpc>
              <a:buFont typeface="Wingdings" pitchFamily="2" charset="2"/>
              <a:buChar char="ü"/>
              <a:defRPr/>
            </a:pPr>
            <a:r>
              <a:rPr lang="en-US" sz="2000" dirty="0" smtClean="0">
                <a:cs typeface="Times New Roman"/>
              </a:rPr>
              <a:t>Ancillary meteorology and ozone data</a:t>
            </a:r>
          </a:p>
          <a:p>
            <a:pPr>
              <a:lnSpc>
                <a:spcPct val="95000"/>
              </a:lnSpc>
              <a:spcBef>
                <a:spcPct val="20000"/>
              </a:spcBef>
              <a:defRPr/>
            </a:pPr>
            <a:endParaRPr lang="en-US" sz="2000" b="1" dirty="0" smtClean="0"/>
          </a:p>
          <a:p>
            <a:pPr>
              <a:lnSpc>
                <a:spcPct val="95000"/>
              </a:lnSpc>
              <a:spcBef>
                <a:spcPct val="20000"/>
              </a:spcBef>
              <a:defRPr/>
            </a:pPr>
            <a:r>
              <a:rPr lang="en-US" sz="2000" b="1" dirty="0" smtClean="0"/>
              <a:t>Eight “standard” products:  </a:t>
            </a:r>
          </a:p>
          <a:p>
            <a:pPr lvl="2">
              <a:lnSpc>
                <a:spcPct val="95000"/>
              </a:lnSpc>
              <a:spcBef>
                <a:spcPct val="20000"/>
              </a:spcBef>
              <a:buFont typeface="Wingdings" pitchFamily="2" charset="2"/>
              <a:buChar char="ü"/>
              <a:defRPr/>
            </a:pPr>
            <a:r>
              <a:rPr lang="en-US" sz="2000" dirty="0" err="1" smtClean="0"/>
              <a:t>nLw’s</a:t>
            </a:r>
            <a:r>
              <a:rPr lang="en-US" sz="2000" dirty="0" smtClean="0"/>
              <a:t> at 5 bands (410, 443, 486, 551, 671 nm)</a:t>
            </a:r>
          </a:p>
          <a:p>
            <a:pPr lvl="2">
              <a:lnSpc>
                <a:spcPct val="95000"/>
              </a:lnSpc>
              <a:spcBef>
                <a:spcPct val="20000"/>
              </a:spcBef>
              <a:buFont typeface="Wingdings" pitchFamily="2" charset="2"/>
              <a:buChar char="ü"/>
              <a:defRPr/>
            </a:pPr>
            <a:r>
              <a:rPr lang="en-US" sz="2000" dirty="0" smtClean="0"/>
              <a:t> chlorophyll;</a:t>
            </a:r>
          </a:p>
          <a:p>
            <a:pPr lvl="2">
              <a:lnSpc>
                <a:spcPct val="95000"/>
              </a:lnSpc>
              <a:spcBef>
                <a:spcPct val="20000"/>
              </a:spcBef>
              <a:buFont typeface="Wingdings" pitchFamily="2" charset="2"/>
              <a:buChar char="ü"/>
              <a:defRPr/>
            </a:pPr>
            <a:r>
              <a:rPr lang="en-US" sz="2000" dirty="0" err="1" smtClean="0"/>
              <a:t>Kd</a:t>
            </a:r>
            <a:r>
              <a:rPr lang="en-US" sz="2000" dirty="0" smtClean="0"/>
              <a:t>(490); </a:t>
            </a:r>
            <a:r>
              <a:rPr lang="en-US" sz="2000" dirty="0" err="1" smtClean="0"/>
              <a:t>Kd</a:t>
            </a:r>
            <a:r>
              <a:rPr lang="en-US" sz="2000" dirty="0" smtClean="0"/>
              <a:t>(PAR)</a:t>
            </a:r>
          </a:p>
          <a:p>
            <a:pPr lvl="2">
              <a:lnSpc>
                <a:spcPct val="95000"/>
              </a:lnSpc>
              <a:spcBef>
                <a:spcPct val="20000"/>
              </a:spcBef>
              <a:buFont typeface="Wingdings" pitchFamily="2" charset="2"/>
              <a:buChar char="ü"/>
              <a:defRPr/>
            </a:pPr>
            <a:r>
              <a:rPr lang="en-US" sz="2000" dirty="0" smtClean="0">
                <a:cs typeface="Times New Roman"/>
              </a:rPr>
              <a:t>Level-2 quality flags</a:t>
            </a:r>
          </a:p>
          <a:p>
            <a:pPr lvl="0">
              <a:lnSpc>
                <a:spcPct val="95000"/>
              </a:lnSpc>
              <a:spcBef>
                <a:spcPts val="600"/>
              </a:spcBef>
              <a:defRPr/>
            </a:pPr>
            <a:endParaRPr lang="en-US" sz="2000" b="1" dirty="0" smtClean="0">
              <a:cs typeface="Times New Roman"/>
            </a:endParaRPr>
          </a:p>
          <a:p>
            <a:pPr lvl="0">
              <a:lnSpc>
                <a:spcPct val="95000"/>
              </a:lnSpc>
              <a:spcBef>
                <a:spcPts val="600"/>
              </a:spcBef>
              <a:defRPr/>
            </a:pPr>
            <a:r>
              <a:rPr lang="en-US" sz="2000" b="1" dirty="0" smtClean="0">
                <a:cs typeface="Times New Roman"/>
              </a:rPr>
              <a:t>Experimental Products </a:t>
            </a:r>
            <a:r>
              <a:rPr lang="en-US" sz="2000" dirty="0" smtClean="0">
                <a:cs typeface="Times New Roman"/>
              </a:rPr>
              <a:t>(examples): </a:t>
            </a:r>
          </a:p>
          <a:p>
            <a:pPr lvl="2">
              <a:lnSpc>
                <a:spcPct val="95000"/>
              </a:lnSpc>
              <a:spcBef>
                <a:spcPts val="600"/>
              </a:spcBef>
              <a:buFont typeface="Wingdings" pitchFamily="2" charset="2"/>
              <a:buChar char="ü"/>
              <a:defRPr/>
            </a:pPr>
            <a:r>
              <a:rPr lang="en-US" sz="2000" dirty="0" smtClean="0">
                <a:cs typeface="Times New Roman"/>
              </a:rPr>
              <a:t>Inherent Optical Properties (IOP-a, </a:t>
            </a:r>
            <a:r>
              <a:rPr lang="en-US" sz="2000" dirty="0" smtClean="0">
                <a:solidFill>
                  <a:srgbClr val="FF0000"/>
                </a:solidFill>
                <a:cs typeface="Times New Roman"/>
              </a:rPr>
              <a:t>IOP-</a:t>
            </a:r>
            <a:r>
              <a:rPr lang="en-US" sz="2000" dirty="0" err="1" smtClean="0">
                <a:solidFill>
                  <a:srgbClr val="FF0000"/>
                </a:solidFill>
                <a:cs typeface="Times New Roman"/>
              </a:rPr>
              <a:t>a</a:t>
            </a:r>
            <a:r>
              <a:rPr lang="en-US" sz="2000" baseline="-11000" dirty="0" err="1" smtClean="0">
                <a:solidFill>
                  <a:srgbClr val="FF0000"/>
                </a:solidFill>
                <a:cs typeface="Times New Roman"/>
              </a:rPr>
              <a:t>ph</a:t>
            </a:r>
            <a:r>
              <a:rPr lang="en-US" sz="2000" dirty="0" smtClean="0">
                <a:solidFill>
                  <a:schemeClr val="tx1">
                    <a:tint val="75000"/>
                  </a:schemeClr>
                </a:solidFill>
                <a:cs typeface="Times New Roman"/>
              </a:rPr>
              <a:t>, </a:t>
            </a:r>
            <a:r>
              <a:rPr lang="en-US" sz="2000" dirty="0" smtClean="0">
                <a:solidFill>
                  <a:srgbClr val="FF0000"/>
                </a:solidFill>
                <a:cs typeface="Times New Roman"/>
              </a:rPr>
              <a:t>IOP-</a:t>
            </a:r>
            <a:r>
              <a:rPr lang="en-US" sz="2000" dirty="0" err="1" smtClean="0">
                <a:solidFill>
                  <a:srgbClr val="FF0000"/>
                </a:solidFill>
                <a:cs typeface="Times New Roman"/>
              </a:rPr>
              <a:t>a</a:t>
            </a:r>
            <a:r>
              <a:rPr lang="en-US" sz="2000" baseline="-11000" dirty="0" err="1" smtClean="0">
                <a:solidFill>
                  <a:srgbClr val="FF0000"/>
                </a:solidFill>
                <a:cs typeface="Times New Roman"/>
              </a:rPr>
              <a:t>dg</a:t>
            </a:r>
            <a:r>
              <a:rPr lang="en-US" sz="2000" dirty="0" smtClean="0">
                <a:solidFill>
                  <a:schemeClr val="tx1">
                    <a:tint val="75000"/>
                  </a:schemeClr>
                </a:solidFill>
                <a:cs typeface="Times New Roman"/>
              </a:rPr>
              <a:t>, </a:t>
            </a:r>
            <a:r>
              <a:rPr lang="en-US" sz="2000" dirty="0" smtClean="0">
                <a:solidFill>
                  <a:srgbClr val="FF0000"/>
                </a:solidFill>
                <a:cs typeface="Times New Roman"/>
              </a:rPr>
              <a:t>IOP-b</a:t>
            </a:r>
            <a:r>
              <a:rPr lang="en-US" sz="2000" baseline="-11000" dirty="0" smtClean="0">
                <a:solidFill>
                  <a:srgbClr val="FF0000"/>
                </a:solidFill>
                <a:cs typeface="Times New Roman"/>
              </a:rPr>
              <a:t>b</a:t>
            </a:r>
            <a:r>
              <a:rPr lang="en-US" sz="2000" dirty="0" smtClean="0">
                <a:solidFill>
                  <a:schemeClr val="tx1">
                    <a:tint val="75000"/>
                  </a:schemeClr>
                </a:solidFill>
                <a:cs typeface="Times New Roman"/>
              </a:rPr>
              <a:t>, </a:t>
            </a:r>
            <a:r>
              <a:rPr lang="en-US" sz="2000" dirty="0" smtClean="0">
                <a:solidFill>
                  <a:srgbClr val="FF0000"/>
                </a:solidFill>
                <a:cs typeface="Times New Roman"/>
              </a:rPr>
              <a:t>IOP-</a:t>
            </a:r>
            <a:r>
              <a:rPr lang="en-US" sz="2000" dirty="0" err="1" smtClean="0">
                <a:solidFill>
                  <a:srgbClr val="FF0000"/>
                </a:solidFill>
                <a:cs typeface="Times New Roman"/>
              </a:rPr>
              <a:t>b</a:t>
            </a:r>
            <a:r>
              <a:rPr lang="en-US" sz="2000" baseline="-11000" dirty="0" err="1" smtClean="0">
                <a:solidFill>
                  <a:srgbClr val="FF0000"/>
                </a:solidFill>
                <a:cs typeface="Times New Roman"/>
              </a:rPr>
              <a:t>bp</a:t>
            </a:r>
            <a:r>
              <a:rPr lang="en-US" sz="2000" dirty="0" smtClean="0">
                <a:cs typeface="Times New Roman"/>
              </a:rPr>
              <a:t>) at VIIRS M2 </a:t>
            </a:r>
            <a:r>
              <a:rPr lang="en-US" sz="2000" dirty="0" smtClean="0">
                <a:cs typeface="Times New Roman"/>
              </a:rPr>
              <a:t>           and </a:t>
            </a:r>
            <a:r>
              <a:rPr lang="en-US" sz="2000" dirty="0" smtClean="0">
                <a:cs typeface="Times New Roman"/>
              </a:rPr>
              <a:t>others (QAA, Lee)</a:t>
            </a:r>
          </a:p>
          <a:p>
            <a:pPr lvl="2">
              <a:lnSpc>
                <a:spcPct val="95000"/>
              </a:lnSpc>
              <a:buFont typeface="Wingdings" pitchFamily="2" charset="2"/>
              <a:buChar char="ü"/>
              <a:defRPr/>
            </a:pPr>
            <a:r>
              <a:rPr lang="en-US" sz="2000" dirty="0" err="1" smtClean="0">
                <a:cs typeface="Times New Roman"/>
              </a:rPr>
              <a:t>Photosynthetically</a:t>
            </a:r>
            <a:r>
              <a:rPr lang="en-US" sz="2000" dirty="0" smtClean="0">
                <a:cs typeface="Times New Roman"/>
              </a:rPr>
              <a:t> </a:t>
            </a:r>
            <a:r>
              <a:rPr lang="en-US" sz="2000" dirty="0" smtClean="0">
                <a:cs typeface="Times New Roman"/>
              </a:rPr>
              <a:t>Available Radiation (PAR) (</a:t>
            </a:r>
            <a:r>
              <a:rPr lang="en-US" sz="2000" dirty="0" err="1" smtClean="0">
                <a:cs typeface="Times New Roman"/>
              </a:rPr>
              <a:t>Frouin</a:t>
            </a:r>
            <a:r>
              <a:rPr lang="en-US" sz="2000" dirty="0" smtClean="0">
                <a:cs typeface="Times New Roman"/>
              </a:rPr>
              <a:t>)</a:t>
            </a:r>
          </a:p>
          <a:p>
            <a:pPr lvl="2">
              <a:lnSpc>
                <a:spcPct val="95000"/>
              </a:lnSpc>
              <a:buFont typeface="Wingdings" pitchFamily="2" charset="2"/>
              <a:buChar char="ü"/>
              <a:defRPr/>
            </a:pPr>
            <a:r>
              <a:rPr lang="en-US" sz="2000" dirty="0" smtClean="0">
                <a:solidFill>
                  <a:prstClr val="black"/>
                </a:solidFill>
                <a:cs typeface="Times New Roman"/>
              </a:rPr>
              <a:t>Chlorophyll-a from ocean color index (OCI) method (</a:t>
            </a:r>
            <a:r>
              <a:rPr lang="en-US" sz="2000" dirty="0" err="1" smtClean="0">
                <a:solidFill>
                  <a:prstClr val="black"/>
                </a:solidFill>
                <a:cs typeface="Times New Roman"/>
              </a:rPr>
              <a:t>Hu</a:t>
            </a:r>
            <a:r>
              <a:rPr lang="en-US" sz="2000" dirty="0" smtClean="0">
                <a:solidFill>
                  <a:prstClr val="black"/>
                </a:solidFill>
                <a:cs typeface="Times New Roman"/>
              </a:rPr>
              <a:t> et al., 2012)</a:t>
            </a:r>
          </a:p>
          <a:p>
            <a:pPr lvl="2">
              <a:lnSpc>
                <a:spcPct val="95000"/>
              </a:lnSpc>
              <a:buFont typeface="Wingdings" pitchFamily="2" charset="2"/>
              <a:buChar char="ü"/>
              <a:defRPr/>
            </a:pPr>
            <a:r>
              <a:rPr lang="en-US" sz="2000" dirty="0" smtClean="0">
                <a:solidFill>
                  <a:prstClr val="black"/>
                </a:solidFill>
                <a:cs typeface="Times New Roman"/>
              </a:rPr>
              <a:t>Others from users requests</a:t>
            </a:r>
          </a:p>
          <a:p>
            <a:pPr>
              <a:lnSpc>
                <a:spcPct val="95000"/>
              </a:lnSpc>
              <a:spcBef>
                <a:spcPct val="20000"/>
              </a:spcBef>
              <a:buFontTx/>
              <a:buChar char="-"/>
              <a:defRPr/>
            </a:pPr>
            <a:endParaRPr kumimoji="0" lang="en-US" sz="2400" b="0" i="0" u="none" strike="noStrike" kern="1200" cap="none" spc="0" normalizeH="0" baseline="0" noProof="0" dirty="0" smtClean="0">
              <a:ln>
                <a:noFill/>
              </a:ln>
              <a:solidFill>
                <a:srgbClr val="0070C0"/>
              </a:solidFill>
              <a:effectLst/>
              <a:uLnTx/>
              <a:uFillTx/>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2"/>
          <p:cNvSpPr>
            <a:spLocks noChangeArrowheads="1"/>
          </p:cNvSpPr>
          <p:nvPr/>
        </p:nvSpPr>
        <p:spPr bwMode="auto">
          <a:xfrm>
            <a:off x="0" y="-7927"/>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lIns="91142" tIns="45573" rIns="91142" bIns="45573" anchor="ctr"/>
          <a:lstStyle/>
          <a:p>
            <a:pPr defTabSz="913865">
              <a:defRPr/>
            </a:pPr>
            <a:endParaRPr lang="en-US" dirty="0">
              <a:solidFill>
                <a:prstClr val="black"/>
              </a:solidFill>
              <a:ea typeface="ＭＳ Ｐゴシック" pitchFamily="-108" charset="-128"/>
              <a:cs typeface="Arial" pitchFamily="-1" charset="0"/>
            </a:endParaRPr>
          </a:p>
        </p:txBody>
      </p:sp>
      <p:sp>
        <p:nvSpPr>
          <p:cNvPr id="5" name="Title 1"/>
          <p:cNvSpPr txBox="1">
            <a:spLocks/>
          </p:cNvSpPr>
          <p:nvPr/>
        </p:nvSpPr>
        <p:spPr>
          <a:xfrm>
            <a:off x="897467" y="1"/>
            <a:ext cx="7332133" cy="863600"/>
          </a:xfrm>
          <a:prstGeom prst="rect">
            <a:avLst/>
          </a:prstGeom>
        </p:spPr>
        <p:txBody>
          <a:bodyPr anchor="ctr">
            <a:normAutofit fontScale="97500"/>
          </a:bodyPr>
          <a:lstStyle/>
          <a:p>
            <a:pPr lvl="0" algn="ctr">
              <a:spcBef>
                <a:spcPct val="0"/>
              </a:spcBef>
              <a:defRPr/>
            </a:pPr>
            <a:r>
              <a:rPr lang="en-US" sz="4400" dirty="0" smtClean="0">
                <a:cs typeface="Times New Roman"/>
              </a:rPr>
              <a:t>VIIRS Ocean Color SDR</a:t>
            </a:r>
            <a:endParaRPr kumimoji="0" lang="en-US" sz="4400" i="0" u="none" strike="noStrike" kern="1200" cap="none" spc="0" normalizeH="0" baseline="0" noProof="0" dirty="0">
              <a:ln>
                <a:noFill/>
              </a:ln>
              <a:effectLst/>
              <a:uLnTx/>
              <a:uFillTx/>
              <a:ea typeface="+mj-ea"/>
              <a:cs typeface="Times New Roman"/>
            </a:endParaRPr>
          </a:p>
        </p:txBody>
      </p:sp>
      <p:pic>
        <p:nvPicPr>
          <p:cNvPr id="8" name="Picture 13" descr="star.png"/>
          <p:cNvPicPr>
            <a:picLocks noChangeAspect="1"/>
          </p:cNvPicPr>
          <p:nvPr/>
        </p:nvPicPr>
        <p:blipFill>
          <a:blip r:embed="rId3" cstate="print"/>
          <a:srcRect/>
          <a:stretch>
            <a:fillRect/>
          </a:stretch>
        </p:blipFill>
        <p:spPr bwMode="auto">
          <a:xfrm>
            <a:off x="28" y="-7938"/>
            <a:ext cx="879475" cy="88423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253413" y="0"/>
            <a:ext cx="876300" cy="876300"/>
          </a:xfrm>
          <a:prstGeom prst="rect">
            <a:avLst/>
          </a:prstGeom>
          <a:noFill/>
          <a:ln w="9525">
            <a:noFill/>
            <a:miter lim="800000"/>
            <a:headEnd/>
            <a:tailEnd/>
          </a:ln>
        </p:spPr>
      </p:pic>
      <p:pic>
        <p:nvPicPr>
          <p:cNvPr id="10241" name="Picture 1"/>
          <p:cNvPicPr>
            <a:picLocks noChangeAspect="1" noChangeArrowheads="1"/>
          </p:cNvPicPr>
          <p:nvPr/>
        </p:nvPicPr>
        <p:blipFill>
          <a:blip r:embed="rId5" cstate="print"/>
          <a:srcRect/>
          <a:stretch>
            <a:fillRect/>
          </a:stretch>
        </p:blipFill>
        <p:spPr bwMode="auto">
          <a:xfrm>
            <a:off x="228600" y="1447800"/>
            <a:ext cx="8740213" cy="3962400"/>
          </a:xfrm>
          <a:prstGeom prst="rect">
            <a:avLst/>
          </a:prstGeom>
          <a:noFill/>
          <a:ln w="9525">
            <a:noFill/>
            <a:miter lim="800000"/>
            <a:headEnd/>
            <a:tailEnd/>
          </a:ln>
        </p:spPr>
      </p:pic>
      <p:sp>
        <p:nvSpPr>
          <p:cNvPr id="12" name="Rectangle 11"/>
          <p:cNvSpPr/>
          <p:nvPr/>
        </p:nvSpPr>
        <p:spPr>
          <a:xfrm>
            <a:off x="304800" y="5486400"/>
            <a:ext cx="2514600" cy="646331"/>
          </a:xfrm>
          <a:prstGeom prst="rect">
            <a:avLst/>
          </a:prstGeom>
        </p:spPr>
        <p:txBody>
          <a:bodyPr wrap="square">
            <a:spAutoFit/>
          </a:bodyPr>
          <a:lstStyle/>
          <a:p>
            <a:r>
              <a:rPr lang="en-US" dirty="0" smtClean="0">
                <a:solidFill>
                  <a:srgbClr val="FF0000"/>
                </a:solidFill>
              </a:rPr>
              <a:t>Red: VIIRS </a:t>
            </a:r>
            <a:r>
              <a:rPr lang="en-US" b="1" dirty="0" smtClean="0">
                <a:solidFill>
                  <a:srgbClr val="FF0000"/>
                </a:solidFill>
              </a:rPr>
              <a:t>IDPS-SDR</a:t>
            </a:r>
          </a:p>
          <a:p>
            <a:r>
              <a:rPr lang="en-US" dirty="0" smtClean="0">
                <a:solidFill>
                  <a:srgbClr val="FF0000"/>
                </a:solidFill>
              </a:rPr>
              <a:t>Near-real-time data</a:t>
            </a:r>
          </a:p>
        </p:txBody>
      </p:sp>
      <p:sp>
        <p:nvSpPr>
          <p:cNvPr id="14" name="TextBox 13"/>
          <p:cNvSpPr txBox="1"/>
          <p:nvPr/>
        </p:nvSpPr>
        <p:spPr>
          <a:xfrm>
            <a:off x="2133600" y="990600"/>
            <a:ext cx="4953000" cy="523220"/>
          </a:xfrm>
          <a:prstGeom prst="rect">
            <a:avLst/>
          </a:prstGeom>
          <a:noFill/>
        </p:spPr>
        <p:txBody>
          <a:bodyPr wrap="square" rtlCol="0">
            <a:spAutoFit/>
          </a:bodyPr>
          <a:lstStyle/>
          <a:p>
            <a:pPr algn="ctr"/>
            <a:r>
              <a:rPr lang="en-US" sz="2800" dirty="0" smtClean="0"/>
              <a:t>Global Oligotrophic Waters</a:t>
            </a:r>
            <a:endParaRPr lang="en-US" sz="2800" dirty="0"/>
          </a:p>
        </p:txBody>
      </p:sp>
      <p:sp>
        <p:nvSpPr>
          <p:cNvPr id="15" name="Rectangle 14"/>
          <p:cNvSpPr/>
          <p:nvPr/>
        </p:nvSpPr>
        <p:spPr>
          <a:xfrm>
            <a:off x="3962400" y="1600200"/>
            <a:ext cx="1217962" cy="369332"/>
          </a:xfrm>
          <a:prstGeom prst="rect">
            <a:avLst/>
          </a:prstGeom>
        </p:spPr>
        <p:txBody>
          <a:bodyPr wrap="none">
            <a:spAutoFit/>
          </a:bodyPr>
          <a:lstStyle/>
          <a:p>
            <a:r>
              <a:rPr lang="en-US" b="1" dirty="0" smtClean="0"/>
              <a:t>VIIRS </a:t>
            </a:r>
            <a:r>
              <a:rPr lang="en-US" b="1" dirty="0" err="1" smtClean="0"/>
              <a:t>Chl</a:t>
            </a:r>
            <a:r>
              <a:rPr lang="en-US" b="1" dirty="0" smtClean="0"/>
              <a:t>-a</a:t>
            </a:r>
            <a:endParaRPr lang="en-US" dirty="0"/>
          </a:p>
        </p:txBody>
      </p:sp>
      <p:sp>
        <p:nvSpPr>
          <p:cNvPr id="17" name="Rectangle 16"/>
          <p:cNvSpPr/>
          <p:nvPr/>
        </p:nvSpPr>
        <p:spPr>
          <a:xfrm>
            <a:off x="2362200" y="5486400"/>
            <a:ext cx="3429000" cy="646331"/>
          </a:xfrm>
          <a:prstGeom prst="rect">
            <a:avLst/>
          </a:prstGeom>
        </p:spPr>
        <p:txBody>
          <a:bodyPr wrap="square">
            <a:spAutoFit/>
          </a:bodyPr>
          <a:lstStyle/>
          <a:p>
            <a:r>
              <a:rPr lang="en-US" dirty="0" smtClean="0"/>
              <a:t>Black: VIIRS previous </a:t>
            </a:r>
            <a:r>
              <a:rPr lang="en-US" b="1" dirty="0" smtClean="0"/>
              <a:t>OC-SDR (Apr)</a:t>
            </a:r>
          </a:p>
          <a:p>
            <a:r>
              <a:rPr lang="en-US" dirty="0" smtClean="0"/>
              <a:t>Science quality data</a:t>
            </a:r>
            <a:endParaRPr lang="en-US" dirty="0"/>
          </a:p>
        </p:txBody>
      </p:sp>
      <p:sp>
        <p:nvSpPr>
          <p:cNvPr id="19" name="Rectangle 18"/>
          <p:cNvSpPr/>
          <p:nvPr/>
        </p:nvSpPr>
        <p:spPr>
          <a:xfrm>
            <a:off x="5715000" y="5486400"/>
            <a:ext cx="3276600" cy="646331"/>
          </a:xfrm>
          <a:prstGeom prst="rect">
            <a:avLst/>
          </a:prstGeom>
        </p:spPr>
        <p:txBody>
          <a:bodyPr wrap="square">
            <a:spAutoFit/>
          </a:bodyPr>
          <a:lstStyle/>
          <a:p>
            <a:r>
              <a:rPr lang="en-US" dirty="0" smtClean="0">
                <a:solidFill>
                  <a:srgbClr val="028005"/>
                </a:solidFill>
              </a:rPr>
              <a:t>Green: VIIRS latest </a:t>
            </a:r>
            <a:r>
              <a:rPr lang="en-US" b="1" dirty="0" smtClean="0">
                <a:solidFill>
                  <a:srgbClr val="028005"/>
                </a:solidFill>
              </a:rPr>
              <a:t>OC-SDR (Dec)</a:t>
            </a:r>
          </a:p>
          <a:p>
            <a:r>
              <a:rPr lang="en-US" dirty="0" smtClean="0">
                <a:solidFill>
                  <a:srgbClr val="028005"/>
                </a:solidFill>
              </a:rPr>
              <a:t>Science quality data</a:t>
            </a:r>
          </a:p>
        </p:txBody>
      </p:sp>
      <p:sp>
        <p:nvSpPr>
          <p:cNvPr id="16" name="Footer Placeholder 2"/>
          <p:cNvSpPr txBox="1">
            <a:spLocks/>
          </p:cNvSpPr>
          <p:nvPr/>
        </p:nvSpPr>
        <p:spPr>
          <a:xfrm>
            <a:off x="4114800" y="6400800"/>
            <a:ext cx="4876800" cy="381000"/>
          </a:xfrm>
          <a:prstGeom prst="rect">
            <a:avLst/>
          </a:prstGeom>
          <a:noFill/>
          <a:ln>
            <a:noFill/>
          </a:ln>
        </p:spPr>
        <p:txBody>
          <a:bodyPr lIns="91425" tIns="91425" rIns="91425" bIns="91425" anchor="b"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effectLst/>
                <a:uLnTx/>
                <a:uFillTx/>
                <a:latin typeface="Arial"/>
                <a:ea typeface="Arial"/>
                <a:cs typeface="Arial"/>
                <a:sym typeface="Arial"/>
              </a:rPr>
              <a:t>IOCCG-21; 1-3 March</a:t>
            </a:r>
            <a:r>
              <a:rPr kumimoji="0" lang="en-US" sz="1400" b="0" i="1" u="none" strike="noStrike" kern="0" cap="none" spc="0" normalizeH="0" noProof="0" dirty="0" smtClean="0">
                <a:ln>
                  <a:noFill/>
                </a:ln>
                <a:effectLst/>
                <a:uLnTx/>
                <a:uFillTx/>
                <a:latin typeface="Arial"/>
                <a:ea typeface="Arial"/>
                <a:cs typeface="Arial"/>
                <a:sym typeface="Arial"/>
              </a:rPr>
              <a:t> 2016; Santa Monica, USA</a:t>
            </a:r>
            <a:r>
              <a:rPr lang="en-US" noProof="0" dirty="0">
                <a:sym typeface="Arial"/>
              </a:rPr>
              <a:t> </a:t>
            </a:r>
            <a:r>
              <a:rPr lang="en-US" noProof="0" dirty="0" smtClean="0">
                <a:sym typeface="Arial"/>
              </a:rPr>
              <a:t>   </a:t>
            </a:r>
            <a:fld id="{F8550E5C-5210-4222-B96F-5A10FE0B1E2C}" type="slidenum">
              <a:rPr kumimoji="0" lang="en-US" sz="1400" b="0" i="1" u="none" strike="noStrike" kern="0" cap="none" spc="0" normalizeH="0" baseline="0" noProof="0" smtClean="0">
                <a:ln>
                  <a:noFill/>
                </a:ln>
                <a:effectLst/>
                <a:uLnTx/>
                <a:uFillTx/>
                <a:latin typeface="Arial"/>
                <a:ea typeface="Arial"/>
                <a:cs typeface="Arial"/>
                <a:sym typeface="Arial"/>
              </a:rPr>
              <a:pPr marL="0" marR="0" lvl="0" indent="0" defTabSz="914400" rtl="0" eaLnBrk="1" fontAlgn="auto" latinLnBrk="0" hangingPunct="1">
                <a:lnSpc>
                  <a:spcPct val="100000"/>
                </a:lnSpc>
                <a:spcBef>
                  <a:spcPts val="0"/>
                </a:spcBef>
                <a:spcAft>
                  <a:spcPts val="0"/>
                </a:spcAft>
                <a:buClrTx/>
                <a:buSzTx/>
                <a:buFontTx/>
                <a:buNone/>
                <a:tabLst/>
                <a:defRPr/>
              </a:pPr>
              <a:t>9</a:t>
            </a:fld>
            <a:r>
              <a:rPr kumimoji="0" lang="en-US" sz="1400" b="0" i="1" u="none" strike="noStrike" kern="0" cap="none" spc="0" normalizeH="0" baseline="0" noProof="0" dirty="0" smtClean="0">
                <a:ln>
                  <a:noFill/>
                </a:ln>
                <a:effectLst/>
                <a:uLnTx/>
                <a:uFillTx/>
                <a:latin typeface="Arial"/>
                <a:ea typeface="Arial"/>
                <a:cs typeface="Arial"/>
                <a:sym typeface="Arial"/>
              </a:rPr>
              <a:t> of 22</a:t>
            </a:r>
            <a:endParaRPr kumimoji="0" lang="en-US" sz="1400" b="0" i="1" u="none" strike="noStrike" kern="0" cap="none" spc="0" normalizeH="0" baseline="0" noProof="0" dirty="0">
              <a:ln>
                <a:noFill/>
              </a:ln>
              <a:effectLst/>
              <a:uLnTx/>
              <a:uFillTx/>
              <a:latin typeface="Arial"/>
              <a:ea typeface="Arial"/>
              <a:cs typeface="Arial"/>
              <a:sym typeface="Arial"/>
            </a:endParaRPr>
          </a:p>
        </p:txBody>
      </p:sp>
      <p:pic>
        <p:nvPicPr>
          <p:cNvPr id="18" name="Picture 2"/>
          <p:cNvPicPr>
            <a:picLocks noChangeAspect="1" noChangeArrowheads="1"/>
          </p:cNvPicPr>
          <p:nvPr/>
        </p:nvPicPr>
        <p:blipFill>
          <a:blip r:embed="rId6" cstate="print"/>
          <a:srcRect/>
          <a:stretch>
            <a:fillRect/>
          </a:stretch>
        </p:blipFill>
        <p:spPr bwMode="auto">
          <a:xfrm>
            <a:off x="0" y="6324600"/>
            <a:ext cx="41910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NCCOS Theme">
      <a:dk1>
        <a:sysClr val="windowText" lastClr="000000"/>
      </a:dk1>
      <a:lt1>
        <a:sysClr val="window" lastClr="FFFFFF"/>
      </a:lt1>
      <a:dk2>
        <a:srgbClr val="154172"/>
      </a:dk2>
      <a:lt2>
        <a:srgbClr val="EEECE1"/>
      </a:lt2>
      <a:accent1>
        <a:srgbClr val="08549F"/>
      </a:accent1>
      <a:accent2>
        <a:srgbClr val="C0504D"/>
      </a:accent2>
      <a:accent3>
        <a:srgbClr val="9BBB59"/>
      </a:accent3>
      <a:accent4>
        <a:srgbClr val="8064A2"/>
      </a:accent4>
      <a:accent5>
        <a:srgbClr val="4BACC6"/>
      </a:accent5>
      <a:accent6>
        <a:srgbClr val="938F4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TotalTime>
  <Words>3715</Words>
  <Application>Microsoft Office PowerPoint</Application>
  <PresentationFormat>On-screen Show (4:3)</PresentationFormat>
  <Paragraphs>542</Paragraphs>
  <Slides>39</Slides>
  <Notes>15</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13_Office Theme</vt:lpstr>
      <vt:lpstr>1_Office Theme</vt:lpstr>
      <vt:lpstr>NOAA Ocean Colour Activities: Data, Products and Applications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NOAA Lake Erie HAB Bulletin  (MERIS 2009-2011, now MODIS, soon Sentinel-3/OLCI!)</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NOAA / NESDIS / STAR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vlance</dc:creator>
  <cp:lastModifiedBy>pauld</cp:lastModifiedBy>
  <cp:revision>155</cp:revision>
  <dcterms:created xsi:type="dcterms:W3CDTF">2015-08-18T19:30:45Z</dcterms:created>
  <dcterms:modified xsi:type="dcterms:W3CDTF">2016-03-02T01:27:54Z</dcterms:modified>
</cp:coreProperties>
</file>