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6" r:id="rId6"/>
    <p:sldId id="261" r:id="rId7"/>
    <p:sldId id="262" r:id="rId8"/>
    <p:sldId id="263" r:id="rId9"/>
    <p:sldId id="260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B6F75A-85E5-5241-BECD-DE4378177AC2}" type="datetimeFigureOut">
              <a:rPr lang="en-US" smtClean="0"/>
              <a:t>2016-02-29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F8DD0-B6E7-E746-99CB-1E8FEC670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84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Emphasis on international organizations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F8DD0-B6E7-E746-99CB-1E8FEC670E7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91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Emphasis on international organizations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F8DD0-B6E7-E746-99CB-1E8FEC670E7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91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6F067-E26E-BA42-8699-2E8E828A30D0}" type="datetimeFigureOut">
              <a:rPr lang="en-US" smtClean="0"/>
              <a:t>2016-02-29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16E32-E355-1A47-B743-0D1F89FBA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4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6F067-E26E-BA42-8699-2E8E828A30D0}" type="datetimeFigureOut">
              <a:rPr lang="en-US" smtClean="0"/>
              <a:t>2016-02-29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16E32-E355-1A47-B743-0D1F89FBA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198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6F067-E26E-BA42-8699-2E8E828A30D0}" type="datetimeFigureOut">
              <a:rPr lang="en-US" smtClean="0"/>
              <a:t>2016-02-29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16E32-E355-1A47-B743-0D1F89FBA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4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6F067-E26E-BA42-8699-2E8E828A30D0}" type="datetimeFigureOut">
              <a:rPr lang="en-US" smtClean="0"/>
              <a:t>2016-02-29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16E32-E355-1A47-B743-0D1F89FBA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83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6F067-E26E-BA42-8699-2E8E828A30D0}" type="datetimeFigureOut">
              <a:rPr lang="en-US" smtClean="0"/>
              <a:t>2016-02-29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16E32-E355-1A47-B743-0D1F89FBA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46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6F067-E26E-BA42-8699-2E8E828A30D0}" type="datetimeFigureOut">
              <a:rPr lang="en-US" smtClean="0"/>
              <a:t>2016-02-29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16E32-E355-1A47-B743-0D1F89FBA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871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6F067-E26E-BA42-8699-2E8E828A30D0}" type="datetimeFigureOut">
              <a:rPr lang="en-US" smtClean="0"/>
              <a:t>2016-02-29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16E32-E355-1A47-B743-0D1F89FBA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118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6F067-E26E-BA42-8699-2E8E828A30D0}" type="datetimeFigureOut">
              <a:rPr lang="en-US" smtClean="0"/>
              <a:t>2016-02-29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16E32-E355-1A47-B743-0D1F89FBA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52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6F067-E26E-BA42-8699-2E8E828A30D0}" type="datetimeFigureOut">
              <a:rPr lang="en-US" smtClean="0"/>
              <a:t>2016-02-29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16E32-E355-1A47-B743-0D1F89FBA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93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6F067-E26E-BA42-8699-2E8E828A30D0}" type="datetimeFigureOut">
              <a:rPr lang="en-US" smtClean="0"/>
              <a:t>2016-02-29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16E32-E355-1A47-B743-0D1F89FBA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454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6F067-E26E-BA42-8699-2E8E828A30D0}" type="datetimeFigureOut">
              <a:rPr lang="en-US" smtClean="0"/>
              <a:t>2016-02-29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16E32-E355-1A47-B743-0D1F89FBA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091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6F067-E26E-BA42-8699-2E8E828A30D0}" type="datetimeFigureOut">
              <a:rPr lang="en-US" smtClean="0"/>
              <a:t>2016-02-29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16E32-E355-1A47-B743-0D1F89FBA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65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008000"/>
                </a:solidFill>
              </a:rPr>
              <a:t>Sensible Earth Network</a:t>
            </a:r>
            <a:r>
              <a:rPr lang="en-US" dirty="0" smtClean="0">
                <a:solidFill>
                  <a:srgbClr val="008000"/>
                </a:solidFill>
              </a:rPr>
              <a:t>: </a:t>
            </a:r>
            <a:br>
              <a:rPr lang="en-US" dirty="0" smtClean="0">
                <a:solidFill>
                  <a:srgbClr val="008000"/>
                </a:solidFill>
              </a:rPr>
            </a:br>
            <a:r>
              <a:rPr lang="en-US" dirty="0" smtClean="0">
                <a:solidFill>
                  <a:srgbClr val="008000"/>
                </a:solidFill>
              </a:rPr>
              <a:t>Enhancing Access to Earth Observations for Societal Benefit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250" y="3009900"/>
            <a:ext cx="6946775" cy="1752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Clarissa Anderson, UC Santa Cruz</a:t>
            </a:r>
          </a:p>
          <a:p>
            <a:r>
              <a:rPr lang="en-US" dirty="0" smtClean="0"/>
              <a:t>CJ Reynolds, Univ. of South Florida</a:t>
            </a:r>
          </a:p>
          <a:p>
            <a:r>
              <a:rPr lang="en-US" dirty="0" smtClean="0"/>
              <a:t>Frank Muller-</a:t>
            </a:r>
            <a:r>
              <a:rPr lang="en-US" dirty="0" err="1" smtClean="0"/>
              <a:t>Karger</a:t>
            </a:r>
            <a:r>
              <a:rPr lang="en-US" dirty="0" smtClean="0"/>
              <a:t>, Univ. of South Florida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65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&amp; 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Garnering expert interest</a:t>
            </a:r>
          </a:p>
          <a:p>
            <a:pPr lvl="1"/>
            <a:r>
              <a:rPr lang="en-US" dirty="0" smtClean="0"/>
              <a:t>Proposed workshops at scientific meetings (e.g. IOCS) to engage experts and invite social scientists</a:t>
            </a:r>
          </a:p>
          <a:p>
            <a:r>
              <a:rPr lang="en-US" dirty="0" smtClean="0"/>
              <a:t>Long-term sustainability of the database</a:t>
            </a:r>
          </a:p>
          <a:p>
            <a:pPr lvl="1"/>
            <a:r>
              <a:rPr lang="en-US" dirty="0" smtClean="0"/>
              <a:t>Possible Hosts:</a:t>
            </a:r>
          </a:p>
          <a:p>
            <a:pPr lvl="2"/>
            <a:r>
              <a:rPr lang="en-US" dirty="0" smtClean="0"/>
              <a:t>NASA</a:t>
            </a:r>
          </a:p>
          <a:p>
            <a:pPr lvl="2"/>
            <a:r>
              <a:rPr lang="en-US" dirty="0" smtClean="0"/>
              <a:t>IOCCG</a:t>
            </a:r>
          </a:p>
          <a:p>
            <a:pPr lvl="2"/>
            <a:r>
              <a:rPr lang="en-US" dirty="0" smtClean="0"/>
              <a:t>Future Earth</a:t>
            </a:r>
          </a:p>
          <a:p>
            <a:r>
              <a:rPr lang="en-US" dirty="0" smtClean="0"/>
              <a:t>Broad reach to user groups</a:t>
            </a:r>
          </a:p>
          <a:p>
            <a:pPr lvl="1"/>
            <a:r>
              <a:rPr lang="en-US" dirty="0" smtClean="0"/>
              <a:t>Partnering with large networks such as IAIA</a:t>
            </a:r>
          </a:p>
          <a:p>
            <a:r>
              <a:rPr lang="en-US" dirty="0" smtClean="0"/>
              <a:t>Quality control of expert list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715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IOCCG 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atabase host during development phase when focus is on coastal systems</a:t>
            </a:r>
          </a:p>
          <a:p>
            <a:r>
              <a:rPr lang="en-US" dirty="0" smtClean="0"/>
              <a:t>Assistance with engaging remote sensing scientists in the ocean color field, i.e. workshops or break-out groups at IOCS meetings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6059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ajor </a:t>
            </a:r>
            <a:r>
              <a:rPr lang="en-US" dirty="0"/>
              <a:t>obstacles hindering adequate exchange of NASA Earth Observation (EO) products for societal use </a:t>
            </a:r>
            <a:r>
              <a:rPr lang="en-US" dirty="0" smtClean="0"/>
              <a:t>are:</a:t>
            </a:r>
          </a:p>
          <a:p>
            <a:pPr lvl="1"/>
            <a:r>
              <a:rPr lang="en-US" dirty="0"/>
              <a:t>EO data awareness</a:t>
            </a:r>
            <a:r>
              <a:rPr lang="en-US" dirty="0" smtClean="0">
                <a:effectLst/>
              </a:rPr>
              <a:t> </a:t>
            </a:r>
          </a:p>
          <a:p>
            <a:pPr lvl="1"/>
            <a:r>
              <a:rPr lang="en-US" dirty="0"/>
              <a:t>access/flow of EO data</a:t>
            </a:r>
            <a:r>
              <a:rPr lang="en-US" dirty="0" smtClean="0">
                <a:effectLst/>
              </a:rPr>
              <a:t> </a:t>
            </a:r>
          </a:p>
          <a:p>
            <a:pPr lvl="1"/>
            <a:r>
              <a:rPr lang="en-US" dirty="0"/>
              <a:t>lack of remote sensing/technical expertise among social scientists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491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</a:t>
            </a:r>
            <a:r>
              <a:rPr lang="en-US" dirty="0"/>
              <a:t>a sophisticated networking database to facilitate information and data exchange between Earth science experts and non-academic/non-governmental entities in support of </a:t>
            </a:r>
            <a:r>
              <a:rPr lang="en-US" i="1" dirty="0"/>
              <a:t>critical conservation or socioeconomic issues</a:t>
            </a:r>
            <a:r>
              <a:rPr lang="en-US" i="1" dirty="0" smtClean="0">
                <a:effectLst/>
              </a:rPr>
              <a:t> </a:t>
            </a:r>
            <a:endParaRPr lang="en-US" i="1" dirty="0" smtClean="0"/>
          </a:p>
          <a:p>
            <a:r>
              <a:rPr lang="en-US" dirty="0" smtClean="0"/>
              <a:t>Improve </a:t>
            </a:r>
            <a:r>
              <a:rPr lang="en-US" dirty="0"/>
              <a:t>connections between scientists, practitioners, and end users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609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PARTNERS &amp; </a:t>
            </a:r>
            <a:r>
              <a:rPr lang="en-US" dirty="0" smtClean="0">
                <a:solidFill>
                  <a:srgbClr val="008000"/>
                </a:solidFill>
              </a:rPr>
              <a:t>ADVISORS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517" y="1440364"/>
            <a:ext cx="8229600" cy="4525963"/>
          </a:xfrm>
        </p:spPr>
        <p:txBody>
          <a:bodyPr/>
          <a:lstStyle/>
          <a:p>
            <a:r>
              <a:rPr lang="en-US" dirty="0" smtClean="0"/>
              <a:t>Future Earth – Coasts (formerly LOICZ)</a:t>
            </a:r>
          </a:p>
          <a:p>
            <a:r>
              <a:rPr lang="en-US" dirty="0" smtClean="0"/>
              <a:t>International Association of Impact Assessment (IAIA)</a:t>
            </a:r>
          </a:p>
          <a:p>
            <a:r>
              <a:rPr lang="en-US" dirty="0" err="1" smtClean="0"/>
              <a:t>Fondation</a:t>
            </a:r>
            <a:r>
              <a:rPr lang="en-US" dirty="0" smtClean="0"/>
              <a:t> pour la Protection de la </a:t>
            </a:r>
            <a:r>
              <a:rPr lang="en-US" dirty="0" err="1" smtClean="0"/>
              <a:t>Biodiversité</a:t>
            </a:r>
            <a:r>
              <a:rPr lang="en-US" dirty="0" smtClean="0"/>
              <a:t> Marine (</a:t>
            </a:r>
            <a:r>
              <a:rPr lang="en-US" dirty="0" err="1" smtClean="0"/>
              <a:t>FoProBim</a:t>
            </a:r>
            <a:r>
              <a:rPr lang="en-US" dirty="0" smtClean="0"/>
              <a:t>)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Center for Biological Diversity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World Resources Institute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Google Earth Engine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280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FUTURE PARTNERS?</a:t>
            </a:r>
            <a:endParaRPr lang="en-US" sz="4000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517" y="1988469"/>
            <a:ext cx="8229600" cy="4525963"/>
          </a:xfrm>
        </p:spPr>
        <p:txBody>
          <a:bodyPr/>
          <a:lstStyle/>
          <a:p>
            <a:r>
              <a:rPr lang="en-US" dirty="0" smtClean="0"/>
              <a:t>ESA</a:t>
            </a:r>
          </a:p>
          <a:p>
            <a:r>
              <a:rPr lang="en-US" dirty="0" smtClean="0"/>
              <a:t>CEOS</a:t>
            </a:r>
          </a:p>
          <a:p>
            <a:r>
              <a:rPr lang="en-US" dirty="0" smtClean="0"/>
              <a:t>UN Convention on Biological Diversity</a:t>
            </a:r>
          </a:p>
          <a:p>
            <a:r>
              <a:rPr lang="en-US" dirty="0" smtClean="0"/>
              <a:t>Intergovernmental-Science Policy Platform on Biodiversity and Ecosystem Services (IPBES)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872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Self-populating database </a:t>
            </a:r>
            <a:r>
              <a:rPr lang="en-US" dirty="0"/>
              <a:t>of remote sensing experts and social </a:t>
            </a:r>
            <a:r>
              <a:rPr lang="en-US" dirty="0" smtClean="0"/>
              <a:t>scientists</a:t>
            </a:r>
            <a:endParaRPr lang="en-US" dirty="0"/>
          </a:p>
          <a:p>
            <a:r>
              <a:rPr lang="en-US" dirty="0"/>
              <a:t>S</a:t>
            </a:r>
            <a:r>
              <a:rPr lang="en-US" dirty="0" smtClean="0"/>
              <a:t>orted </a:t>
            </a:r>
            <a:r>
              <a:rPr lang="en-US" dirty="0"/>
              <a:t>by </a:t>
            </a:r>
            <a:r>
              <a:rPr lang="en-US" dirty="0" smtClean="0"/>
              <a:t>topics</a:t>
            </a:r>
          </a:p>
          <a:p>
            <a:pPr lvl="1"/>
            <a:r>
              <a:rPr lang="en-US" dirty="0" smtClean="0"/>
              <a:t>natural </a:t>
            </a:r>
            <a:r>
              <a:rPr lang="en-US" dirty="0"/>
              <a:t>resource </a:t>
            </a:r>
            <a:r>
              <a:rPr lang="en-US" dirty="0" smtClean="0"/>
              <a:t>use</a:t>
            </a:r>
            <a:endParaRPr lang="en-US" dirty="0"/>
          </a:p>
          <a:p>
            <a:pPr lvl="1"/>
            <a:r>
              <a:rPr lang="en-US" dirty="0" smtClean="0"/>
              <a:t>habitat type</a:t>
            </a:r>
          </a:p>
          <a:p>
            <a:pPr lvl="1"/>
            <a:r>
              <a:rPr lang="en-US" dirty="0" smtClean="0"/>
              <a:t>target organism</a:t>
            </a:r>
            <a:endParaRPr lang="en-US" dirty="0"/>
          </a:p>
          <a:p>
            <a:pPr lvl="1"/>
            <a:r>
              <a:rPr lang="en-US" dirty="0" smtClean="0"/>
              <a:t>geographical region</a:t>
            </a:r>
            <a:endParaRPr lang="en-US" dirty="0"/>
          </a:p>
          <a:p>
            <a:pPr lvl="1"/>
            <a:r>
              <a:rPr lang="en-US" dirty="0" smtClean="0"/>
              <a:t>type </a:t>
            </a:r>
            <a:r>
              <a:rPr lang="en-US" dirty="0"/>
              <a:t>of EO data </a:t>
            </a:r>
            <a:r>
              <a:rPr lang="en-US" dirty="0" smtClean="0"/>
              <a:t>product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777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6-02-26 at 2.34.33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2"/>
          <a:stretch/>
        </p:blipFill>
        <p:spPr>
          <a:xfrm>
            <a:off x="81565" y="1356772"/>
            <a:ext cx="9062435" cy="2336058"/>
          </a:xfrm>
          <a:prstGeom prst="rect">
            <a:avLst/>
          </a:prstGeom>
        </p:spPr>
      </p:pic>
      <p:pic>
        <p:nvPicPr>
          <p:cNvPr id="8" name="Picture 7" descr="Screen Shot 2016-02-26 at 2.35.3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00" y="3692830"/>
            <a:ext cx="8051800" cy="2921000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76571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Search Fields </a:t>
            </a:r>
            <a:r>
              <a:rPr lang="en-US" sz="3200" dirty="0" smtClean="0"/>
              <a:t>– criteria served as drop-downs; determined by the end-users &amp; experts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69391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Shot 2016-02-26 at 2.34.0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571"/>
            <a:ext cx="9144000" cy="4250782"/>
          </a:xfrm>
          <a:prstGeom prst="rect">
            <a:avLst/>
          </a:prstGeom>
        </p:spPr>
      </p:pic>
      <p:sp>
        <p:nvSpPr>
          <p:cNvPr id="4" name="Title 9"/>
          <p:cNvSpPr txBox="1">
            <a:spLocks/>
          </p:cNvSpPr>
          <p:nvPr/>
        </p:nvSpPr>
        <p:spPr>
          <a:xfrm>
            <a:off x="457200" y="76571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Populating the Expert List</a:t>
            </a:r>
            <a:endParaRPr lang="en-US" sz="3600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4602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</a:t>
            </a:r>
            <a:r>
              <a:rPr lang="en-US" dirty="0"/>
              <a:t>will focus on key issues facing coastal communities in </a:t>
            </a:r>
            <a:r>
              <a:rPr lang="en-US" i="1" dirty="0"/>
              <a:t>Small Island Developing States </a:t>
            </a:r>
            <a:r>
              <a:rPr lang="en-US" dirty="0"/>
              <a:t>to conduct assessments and implement </a:t>
            </a:r>
            <a:r>
              <a:rPr lang="en-US" dirty="0" smtClean="0"/>
              <a:t>workshops</a:t>
            </a:r>
            <a:endParaRPr lang="en-US" dirty="0" smtClean="0">
              <a:effectLst/>
            </a:endParaRPr>
          </a:p>
          <a:p>
            <a:r>
              <a:rPr lang="en-US" dirty="0" smtClean="0"/>
              <a:t>Haitian NGO/MPA (</a:t>
            </a:r>
            <a:r>
              <a:rPr lang="en-US" dirty="0" err="1" smtClean="0"/>
              <a:t>FoProBim</a:t>
            </a:r>
            <a:r>
              <a:rPr lang="en-US" dirty="0" smtClean="0"/>
              <a:t>) – working with director Jean Weiner to establish needs &amp; communication for mangrove conservation</a:t>
            </a:r>
          </a:p>
          <a:p>
            <a:pPr lvl="1"/>
            <a:r>
              <a:rPr lang="en-US" dirty="0" smtClean="0"/>
              <a:t>Connection to social scientists to help define needs for combatting pressures from deforestation and climate change</a:t>
            </a:r>
            <a:r>
              <a:rPr lang="en-US" dirty="0" smtClean="0">
                <a:effectLst/>
              </a:rPr>
              <a:t> </a:t>
            </a:r>
            <a:endParaRPr lang="en-US" dirty="0" smtClean="0"/>
          </a:p>
          <a:p>
            <a:pPr lvl="1"/>
            <a:r>
              <a:rPr lang="en-US" dirty="0" smtClean="0"/>
              <a:t>EO needs: Landsat8 derived time series of canopy cover, diversity; coral reef imagery?</a:t>
            </a:r>
          </a:p>
          <a:p>
            <a:pPr lvl="2"/>
            <a:r>
              <a:rPr lang="en-US" dirty="0" smtClean="0"/>
              <a:t>Any available airborne imagery?</a:t>
            </a:r>
          </a:p>
          <a:p>
            <a:pPr marL="914400" lvl="2" indent="0">
              <a:buNone/>
            </a:pPr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6108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407</Words>
  <Application>Microsoft Macintosh PowerPoint</Application>
  <PresentationFormat>On-screen Show (4:3)</PresentationFormat>
  <Paragraphs>58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Sensible Earth Network:  Enhancing Access to Earth Observations for Societal Benefit</vt:lpstr>
      <vt:lpstr>RATIONALE</vt:lpstr>
      <vt:lpstr>GOALS</vt:lpstr>
      <vt:lpstr>KEY PARTNERS &amp; ADVISORS</vt:lpstr>
      <vt:lpstr>FUTURE PARTNERS?</vt:lpstr>
      <vt:lpstr>DATABASE ARCHITECTURE</vt:lpstr>
      <vt:lpstr>Search Fields – criteria served as drop-downs; determined by the end-users &amp; experts</vt:lpstr>
      <vt:lpstr>PowerPoint Presentation</vt:lpstr>
      <vt:lpstr>CASE STUDY</vt:lpstr>
      <vt:lpstr>CHALLENGES &amp; RISKS</vt:lpstr>
      <vt:lpstr>POSSIBLE IOCCG ROLE</vt:lpstr>
    </vt:vector>
  </TitlesOfParts>
  <Company>UCSC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Sensible Earth Network:  Enhancing access to Earth Observations for Societal Benefit</dc:title>
  <dc:creator>Clarissa Anderson</dc:creator>
  <cp:lastModifiedBy>Venetia Stuart</cp:lastModifiedBy>
  <cp:revision>13</cp:revision>
  <dcterms:created xsi:type="dcterms:W3CDTF">2016-02-26T19:11:23Z</dcterms:created>
  <dcterms:modified xsi:type="dcterms:W3CDTF">2016-03-01T00:16:16Z</dcterms:modified>
</cp:coreProperties>
</file>